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1" r:id="rId1"/>
  </p:sldMasterIdLst>
  <p:notesMasterIdLst>
    <p:notesMasterId r:id="rId27"/>
  </p:notesMasterIdLst>
  <p:sldIdLst>
    <p:sldId id="278" r:id="rId2"/>
    <p:sldId id="274" r:id="rId3"/>
    <p:sldId id="257" r:id="rId4"/>
    <p:sldId id="259" r:id="rId5"/>
    <p:sldId id="261" r:id="rId6"/>
    <p:sldId id="260" r:id="rId7"/>
    <p:sldId id="265" r:id="rId8"/>
    <p:sldId id="264" r:id="rId9"/>
    <p:sldId id="266" r:id="rId10"/>
    <p:sldId id="267" r:id="rId11"/>
    <p:sldId id="269" r:id="rId12"/>
    <p:sldId id="256" r:id="rId13"/>
    <p:sldId id="284" r:id="rId14"/>
    <p:sldId id="271" r:id="rId15"/>
    <p:sldId id="272" r:id="rId16"/>
    <p:sldId id="275" r:id="rId17"/>
    <p:sldId id="270" r:id="rId18"/>
    <p:sldId id="276" r:id="rId19"/>
    <p:sldId id="277" r:id="rId20"/>
    <p:sldId id="282" r:id="rId21"/>
    <p:sldId id="286" r:id="rId22"/>
    <p:sldId id="283" r:id="rId23"/>
    <p:sldId id="285" r:id="rId24"/>
    <p:sldId id="281" r:id="rId25"/>
    <p:sldId id="28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Yates" initials="JY" lastIdx="9" clrIdx="0">
    <p:extLst>
      <p:ext uri="{19B8F6BF-5375-455C-9EA6-DF929625EA0E}">
        <p15:presenceInfo xmlns:p15="http://schemas.microsoft.com/office/powerpoint/2012/main" userId="S::JYates@creeclaw.org::c7e1d428-c596-41b9-94d1-ebbc297581ad" providerId="AD"/>
      </p:ext>
    </p:extLst>
  </p:cmAuthor>
  <p:cmAuthor id="2" name="Amy Robertson" initials="AR" lastIdx="1" clrIdx="1">
    <p:extLst>
      <p:ext uri="{19B8F6BF-5375-455C-9EA6-DF929625EA0E}">
        <p15:presenceInfo xmlns:p15="http://schemas.microsoft.com/office/powerpoint/2012/main" userId="S::arobertson@creeclaw.org::4df74af6-d251-4650-b3f0-4f6430f35f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C9AFD-990B-42EB-9C0F-3558B88A40CB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3148C-2F19-45F3-8D02-E85A9A39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0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3148C-2F19-45F3-8D02-E85A9A39BA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1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3148C-2F19-45F3-8D02-E85A9A39BA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31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3148C-2F19-45F3-8D02-E85A9A39BA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0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28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4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6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8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681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2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1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2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4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1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F2FB8D3-0D7C-4505-8093-C3A0ABEB58CD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A6A2A3A-CBAF-47DD-8089-A12180E9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5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reeclaw.org/donat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reeclaw.org/donate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435E3-1914-4453-A41E-2849F6B48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11"/>
            <a:ext cx="11292841" cy="423648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This is the welcome slide. Welcome to CREEC's 2019 Fundraising Event. Thank you for celebrating with us!">
            <a:extLst>
              <a:ext uri="{FF2B5EF4-FFF2-40B4-BE49-F238E27FC236}">
                <a16:creationId xmlns:a16="http://schemas.microsoft.com/office/drawing/2014/main" id="{D1391723-B760-4D87-8C27-3898E1CDE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159" y="561252"/>
            <a:ext cx="9941211" cy="3428328"/>
          </a:xfrm>
        </p:spPr>
        <p:txBody>
          <a:bodyPr anchor="ctr">
            <a:normAutofit/>
          </a:bodyPr>
          <a:lstStyle/>
          <a:p>
            <a:r>
              <a:rPr lang="en-US" dirty="0"/>
              <a:t>WELCOME 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CREEC’s 2019 </a:t>
            </a:r>
            <a:br>
              <a:rPr lang="en-US" sz="6000" dirty="0"/>
            </a:br>
            <a:r>
              <a:rPr lang="en-US" sz="6000" dirty="0"/>
              <a:t>Fundraising Event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6E287F-2B11-4E25-A381-2FB11B413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0"/>
            <a:ext cx="11292840" cy="2624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853B3-E18C-4D36-B992-2F5A9DA32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159" y="4550832"/>
            <a:ext cx="9941211" cy="1745916"/>
          </a:xfrm>
          <a:noFill/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Thank You For Celebrating With Us!</a:t>
            </a:r>
          </a:p>
        </p:txBody>
      </p:sp>
    </p:spTree>
    <p:extLst>
      <p:ext uri="{BB962C8B-B14F-4D97-AF65-F5344CB8AC3E}">
        <p14:creationId xmlns:p14="http://schemas.microsoft.com/office/powerpoint/2010/main" val="73573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F575D68-1B79-46A3-8676-195856BA3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129284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20DBA-DC46-4DA3-A3FE-4595C78D0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4978482"/>
            <a:ext cx="9777603" cy="11525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3400" dirty="0">
                <a:solidFill>
                  <a:schemeClr val="tx1"/>
                </a:solidFill>
              </a:rPr>
              <a:t>CREEC’s expansion was made possible by you!</a:t>
            </a:r>
            <a:br>
              <a:rPr lang="en-US" sz="34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 </a:t>
            </a:r>
            <a:br>
              <a:rPr lang="en-US" sz="34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Thank you from our Board of Directors.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E0418F-EF32-49B5-A0CF-7CE8D1664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Placeholder 5" descr="This slide has a photo of CREEC's Board of Directors and the words, &quot;CREEC’s expansion was made possible by you! Thank you from our Board of Directors.&quot;">
            <a:extLst>
              <a:ext uri="{FF2B5EF4-FFF2-40B4-BE49-F238E27FC236}">
                <a16:creationId xmlns:a16="http://schemas.microsoft.com/office/drawing/2014/main" id="{038C7971-0F2A-40BC-9BE6-8D882EFB78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6" b="19466"/>
          <a:stretch/>
        </p:blipFill>
        <p:spPr>
          <a:xfrm>
            <a:off x="457200" y="10"/>
            <a:ext cx="10835640" cy="42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1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75470D1-A9BC-450A-94B8-E09E222C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B6C8D7-0EB7-4F01-BC86-9C07A9255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93473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DDB9CF-8DB8-4CBE-ACC0-683555BD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170" y="0"/>
            <a:ext cx="809267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6" name="Picture Placeholder 5" descr="This is a photo of 4 dogs of various breeds and sizes - 2 Goldens, 1 Australian Shepard mix and one King Charles. The text says, &quot;Don’t forget the Office Dogs&quot;">
            <a:extLst>
              <a:ext uri="{FF2B5EF4-FFF2-40B4-BE49-F238E27FC236}">
                <a16:creationId xmlns:a16="http://schemas.microsoft.com/office/drawing/2014/main" id="{A2B408A3-892A-43AD-A590-225D75046B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1" r="2" b="2203"/>
          <a:stretch/>
        </p:blipFill>
        <p:spPr>
          <a:xfrm>
            <a:off x="3193472" y="10"/>
            <a:ext cx="8203397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93046-40A5-4B9C-9DA2-9B50B36C2D2C}"/>
              </a:ext>
            </a:extLst>
          </p:cNvPr>
          <p:cNvSpPr txBox="1"/>
          <p:nvPr/>
        </p:nvSpPr>
        <p:spPr>
          <a:xfrm>
            <a:off x="643467" y="228600"/>
            <a:ext cx="5452533" cy="6390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Don’t forget the Office Dogs!</a:t>
            </a:r>
          </a:p>
        </p:txBody>
      </p:sp>
    </p:spTree>
    <p:extLst>
      <p:ext uri="{BB962C8B-B14F-4D97-AF65-F5344CB8AC3E}">
        <p14:creationId xmlns:p14="http://schemas.microsoft.com/office/powerpoint/2010/main" val="248646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435E3-1914-4453-A41E-2849F6B48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11"/>
            <a:ext cx="11292841" cy="423648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This slide encourages people to help CREEC continued to grow by doing one of the following:&#10;Donate today! &#10;www.creeclaw.org/donate OR text “SupportCREEC” to 44321&#10;Spread the word – forward our E-Newsletter!&#10;Refer clients!&#10;">
            <a:extLst>
              <a:ext uri="{FF2B5EF4-FFF2-40B4-BE49-F238E27FC236}">
                <a16:creationId xmlns:a16="http://schemas.microsoft.com/office/drawing/2014/main" id="{D1391723-B760-4D87-8C27-3898E1CDE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159" y="561252"/>
            <a:ext cx="9941211" cy="3428328"/>
          </a:xfrm>
        </p:spPr>
        <p:txBody>
          <a:bodyPr anchor="ctr">
            <a:normAutofit/>
          </a:bodyPr>
          <a:lstStyle/>
          <a:p>
            <a:r>
              <a:rPr lang="en-US" dirty="0"/>
              <a:t>Help CREEC </a:t>
            </a:r>
            <a:br>
              <a:rPr lang="en-US" dirty="0"/>
            </a:br>
            <a:r>
              <a:rPr lang="en-US" dirty="0"/>
              <a:t>continue to grow!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6E287F-2B11-4E25-A381-2FB11B413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0"/>
            <a:ext cx="11292840" cy="2624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853B3-E18C-4D36-B992-2F5A9DA32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83" y="4550832"/>
            <a:ext cx="10959548" cy="1916229"/>
          </a:xfrm>
          <a:noFill/>
        </p:spPr>
        <p:txBody>
          <a:bodyPr anchor="t">
            <a:normAutofit fontScale="77500" lnSpcReduction="2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Donate today! </a:t>
            </a:r>
          </a:p>
          <a:p>
            <a:pPr lvl="1"/>
            <a:r>
              <a:rPr lang="en-US" sz="3200" b="1" dirty="0">
                <a:solidFill>
                  <a:srgbClr val="69010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www.creeclaw.org/donate</a:t>
            </a:r>
            <a:r>
              <a:rPr lang="en-US" sz="3200" b="1" dirty="0">
                <a:solidFill>
                  <a:srgbClr val="69010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OR </a:t>
            </a:r>
            <a:r>
              <a:rPr lang="en-US" sz="3200" b="1" dirty="0">
                <a:solidFill>
                  <a:srgbClr val="690101"/>
                </a:solidFill>
              </a:rPr>
              <a:t>text “</a:t>
            </a:r>
            <a:r>
              <a:rPr lang="en-US" sz="3200" b="1" dirty="0" err="1">
                <a:solidFill>
                  <a:srgbClr val="690101"/>
                </a:solidFill>
              </a:rPr>
              <a:t>SupportCREEC</a:t>
            </a:r>
            <a:r>
              <a:rPr lang="en-US" sz="3200" b="1" dirty="0">
                <a:solidFill>
                  <a:srgbClr val="690101"/>
                </a:solidFill>
              </a:rPr>
              <a:t>” to 44321</a:t>
            </a:r>
          </a:p>
          <a:p>
            <a:r>
              <a:rPr lang="en-US" sz="3200" dirty="0">
                <a:solidFill>
                  <a:schemeClr val="tx1"/>
                </a:solidFill>
              </a:rPr>
              <a:t>Spread the word – forward our E-Newsletter!</a:t>
            </a:r>
          </a:p>
          <a:p>
            <a:r>
              <a:rPr lang="en-US" sz="3200" dirty="0">
                <a:solidFill>
                  <a:schemeClr val="tx1"/>
                </a:solidFill>
              </a:rPr>
              <a:t>Refer clients!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3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his slide introduces the next series of slides all of which will highlight CREECs recent cases. ">
            <a:extLst>
              <a:ext uri="{FF2B5EF4-FFF2-40B4-BE49-F238E27FC236}">
                <a16:creationId xmlns:a16="http://schemas.microsoft.com/office/drawing/2014/main" id="{E7FA16ED-90A2-4036-ABD5-776828C2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72" y="720852"/>
            <a:ext cx="9418320" cy="4041648"/>
          </a:xfrm>
          <a:solidFill>
            <a:srgbClr val="690101"/>
          </a:solidFill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</a:rPr>
              <a:t>Case Highlights</a:t>
            </a:r>
            <a:br>
              <a:rPr lang="en-US" dirty="0">
                <a:solidFill>
                  <a:srgbClr val="690101"/>
                </a:solidFill>
              </a:rPr>
            </a:br>
            <a:endParaRPr lang="en-US" dirty="0">
              <a:solidFill>
                <a:srgbClr val="69010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12084-9E8E-4D36-806B-6DEBEA96C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972" y="4437380"/>
            <a:ext cx="9863328" cy="2220468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Here are some of CREEC’s recent cases.</a:t>
            </a:r>
          </a:p>
        </p:txBody>
      </p:sp>
    </p:spTree>
    <p:extLst>
      <p:ext uri="{BB962C8B-B14F-4D97-AF65-F5344CB8AC3E}">
        <p14:creationId xmlns:p14="http://schemas.microsoft.com/office/powerpoint/2010/main" val="354854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  <a:alpha val="99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AE1C99-F9B1-4DA2-A8F4-7E2AC332F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2E794-A750-4FC7-9D60-C2645CCE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57" y="758952"/>
            <a:ext cx="2853005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300" dirty="0">
                <a:solidFill>
                  <a:schemeClr val="tx1"/>
                </a:solidFill>
              </a:rPr>
              <a:t>Colorado Springs Agrees to Install over 15,000 Accessible Curb Ramps in the Next 14 Years.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D0B75-01FD-4197-8DD4-F2F25BEDC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8556" y="4800600"/>
            <a:ext cx="2868246" cy="50027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 March, 2019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4CBAFF-E5CD-4096-AD43-9E24C5E65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3480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E402E3-5D43-4D80-AA8F-8E7FE9AD77EA}"/>
              </a:ext>
            </a:extLst>
          </p:cNvPr>
          <p:cNvSpPr txBox="1">
            <a:spLocks/>
          </p:cNvSpPr>
          <p:nvPr/>
        </p:nvSpPr>
        <p:spPr>
          <a:xfrm>
            <a:off x="1158556" y="5559552"/>
            <a:ext cx="3569602" cy="1086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300" dirty="0">
                <a:solidFill>
                  <a:schemeClr val="tx1"/>
                </a:solidFill>
              </a:rPr>
              <a:t>Coming Soon – </a:t>
            </a:r>
            <a:r>
              <a:rPr lang="en-US" sz="3000" dirty="0">
                <a:solidFill>
                  <a:schemeClr val="tx1"/>
                </a:solidFill>
              </a:rPr>
              <a:t>Boston and San Jose</a:t>
            </a:r>
          </a:p>
        </p:txBody>
      </p:sp>
      <p:pic>
        <p:nvPicPr>
          <p:cNvPr id="22" name="Picture Placeholder 21" descr="A picture containing outdoor, sky, ground, road and a woman in a wheelchair facing an inaccessible curb cut. Text on the slide says the following: In March of 2019, Colorado Springs Agrees to Install over 15,000 Accessible Curb Ramps in the Next 14 Years. Coming soon - Boston and San Jose">
            <a:extLst>
              <a:ext uri="{FF2B5EF4-FFF2-40B4-BE49-F238E27FC236}">
                <a16:creationId xmlns:a16="http://schemas.microsoft.com/office/drawing/2014/main" id="{728D53F4-E623-41E0-ADDA-B8146DC676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4" t="-44" r="-462" b="24813"/>
          <a:stretch/>
        </p:blipFill>
        <p:spPr>
          <a:xfrm flipH="1">
            <a:off x="4728156" y="144854"/>
            <a:ext cx="6606781" cy="4888873"/>
          </a:xfrm>
        </p:spPr>
      </p:pic>
    </p:spTree>
    <p:extLst>
      <p:ext uri="{BB962C8B-B14F-4D97-AF65-F5344CB8AC3E}">
        <p14:creationId xmlns:p14="http://schemas.microsoft.com/office/powerpoint/2010/main" val="227239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CDF5D3-7220-42A0-9D37-ECF3BF28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5105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BC717F-58B3-4A4E-BC3B-1B11323AD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105400"/>
            <a:ext cx="10835640" cy="17526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12334-246B-405D-A495-EAF8B066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CREEC Moves for Sanctions Against 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E75710-64C5-4CA8-8A7C-82EE4125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Image of a sign outside of the Immigration detention center in Aurora, CO. The text on this slide says that on May 23, 2019, CREEC moved for sanctions against ICE.">
            <a:extLst>
              <a:ext uri="{FF2B5EF4-FFF2-40B4-BE49-F238E27FC236}">
                <a16:creationId xmlns:a16="http://schemas.microsoft.com/office/drawing/2014/main" id="{7856DB62-2DC1-4546-80E4-5CC8A94FA7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7" b="15917"/>
          <a:stretch>
            <a:fillRect/>
          </a:stretch>
        </p:blipFill>
        <p:spPr>
          <a:xfrm>
            <a:off x="1097280" y="640081"/>
            <a:ext cx="8406984" cy="38252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35050B1-74E1-4A81-923D-0F5971A3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8A08-166C-4D6F-88A9-5D7655F97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 May 23, 2019</a:t>
            </a:r>
          </a:p>
        </p:txBody>
      </p:sp>
    </p:spTree>
    <p:extLst>
      <p:ext uri="{BB962C8B-B14F-4D97-AF65-F5344CB8AC3E}">
        <p14:creationId xmlns:p14="http://schemas.microsoft.com/office/powerpoint/2010/main" val="343826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CA9B3-97CF-40B9-BEB9-807BCDFC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640080"/>
            <a:ext cx="3075836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Accessibility Project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" y="0"/>
            <a:ext cx="914400" cy="68580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62CB4-53E0-4D1F-A1FF-81ECE4C75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7489" y="1936955"/>
            <a:ext cx="3075836" cy="424318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/>
            <a:endParaRPr lang="en-US" sz="1800" dirty="0">
              <a:solidFill>
                <a:schemeClr val="tx1"/>
              </a:solidFill>
            </a:endParaRPr>
          </a:p>
          <a:p>
            <a:pPr indent="-182880"/>
            <a:r>
              <a:rPr lang="en-US" sz="1800" dirty="0">
                <a:solidFill>
                  <a:schemeClr val="tx1"/>
                </a:solidFill>
              </a:rPr>
              <a:t>Deaf Inmates Have the Right to Effective Communication Including Access to Videophone Calls.</a:t>
            </a:r>
            <a:endParaRPr lang="en-US" sz="1800" dirty="0"/>
          </a:p>
        </p:txBody>
      </p:sp>
      <p:pic>
        <p:nvPicPr>
          <p:cNvPr id="6" name="Picture Placeholder 5" descr="This is a graphic of prison cell bars with the words, Know Your Rights! written across them. The text on the slide says the following, &quot;&#10;Deaf Inmates Have the Right to Effective Communication Including Access to Videophone Calls.&quot;">
            <a:extLst>
              <a:ext uri="{FF2B5EF4-FFF2-40B4-BE49-F238E27FC236}">
                <a16:creationId xmlns:a16="http://schemas.microsoft.com/office/drawing/2014/main" id="{27FD897B-637B-4186-BFA3-AC879DC750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r="-2" b="11059"/>
          <a:stretch/>
        </p:blipFill>
        <p:spPr>
          <a:xfrm>
            <a:off x="4639057" y="10"/>
            <a:ext cx="75529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FB0C39A-F8CA-4A79-AFFC-E9780FB19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93CBFC-5E6A-4D19-A282-607AA8AFA6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>
        <p:nvSpPr>
          <p:cNvPr id="2" name="Title 1" descr="This slide has a photo of a Mom and her son speaking in sign language to each other. The following text is overlaid: &quot;IDAP:&#10;Fighting for the rights of deaf immigrants in detention.&quot;">
            <a:extLst>
              <a:ext uri="{FF2B5EF4-FFF2-40B4-BE49-F238E27FC236}">
                <a16:creationId xmlns:a16="http://schemas.microsoft.com/office/drawing/2014/main" id="{E42BC61F-B029-4F46-AAFB-73A47436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7200" dirty="0">
                <a:solidFill>
                  <a:schemeClr val="tx1"/>
                </a:solidFill>
              </a:rPr>
              <a:t>IDAP:</a:t>
            </a:r>
            <a:br>
              <a:rPr lang="en-US" sz="7200" dirty="0">
                <a:solidFill>
                  <a:schemeClr val="tx1"/>
                </a:solidFill>
              </a:rPr>
            </a:br>
            <a:r>
              <a:rPr lang="en-US" sz="7200" dirty="0">
                <a:solidFill>
                  <a:schemeClr val="tx1"/>
                </a:solidFill>
              </a:rPr>
              <a:t>Fighting for the rights of deaf immigrants in detention.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C6639-F651-4D15-A695-E9D03BB2A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rgbClr val="3030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C1B9D8-212A-444E-B28D-25DA59618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4513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7DAE0F-AB1F-4168-9417-D8781E33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675" y="640080"/>
            <a:ext cx="3075836" cy="1325562"/>
          </a:xfrm>
          <a:solidFill>
            <a:srgbClr val="69010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/>
              <a:t>Sign Language Interpreters in Medical Settings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78BF705-7768-44CC-8159-4E06E64A1C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/>
          <a:stretch/>
        </p:blipFill>
        <p:spPr>
          <a:xfrm>
            <a:off x="2409789" y="1355698"/>
            <a:ext cx="187637" cy="15136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B2C07-3214-4132-99D2-CC86904C6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8675" y="1936955"/>
            <a:ext cx="3075836" cy="424318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/>
            <a:endParaRPr lang="en-US" sz="1600" dirty="0">
              <a:solidFill>
                <a:schemeClr val="tx1"/>
              </a:solidFill>
            </a:endParaRPr>
          </a:p>
          <a:p>
            <a:pPr indent="-182880"/>
            <a:r>
              <a:rPr lang="en-US" sz="1600" dirty="0">
                <a:solidFill>
                  <a:schemeClr val="tx1"/>
                </a:solidFill>
              </a:rPr>
              <a:t>Did you know?</a:t>
            </a:r>
          </a:p>
          <a:p>
            <a:pPr indent="-182880"/>
            <a:r>
              <a:rPr lang="en-US" sz="1600" dirty="0">
                <a:solidFill>
                  <a:schemeClr val="tx1"/>
                </a:solidFill>
              </a:rPr>
              <a:t>The Americans with Disabilities Act requires doctors and hospitals to provide Deaf people with “effective communication”.</a:t>
            </a:r>
          </a:p>
          <a:p>
            <a:pPr indent="-182880"/>
            <a:endParaRPr lang="en-US" sz="1600" dirty="0">
              <a:solidFill>
                <a:schemeClr val="tx1"/>
              </a:solidFill>
            </a:endParaRPr>
          </a:p>
          <a:p>
            <a:pPr indent="-182880"/>
            <a:r>
              <a:rPr lang="en-US" sz="1600" dirty="0">
                <a:solidFill>
                  <a:schemeClr val="tx1"/>
                </a:solidFill>
              </a:rPr>
              <a:t>CREEC does and helps others know it, too.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ED38CF-5A4C-4EA3-A882-52BD3C726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This is an image of the caduceus medical symbol, a question mark and two hands signing. The Text says, &quot;Sign Language Interpreters in Medical Settings&quot; and &quot;Did you know?&#10;The Americans with Disabilities Act requires doctors and hospitals to provide Deaf people with 'effective communication'. CREEC does and helps others know it, too.&quot;">
            <a:extLst>
              <a:ext uri="{FF2B5EF4-FFF2-40B4-BE49-F238E27FC236}">
                <a16:creationId xmlns:a16="http://schemas.microsoft.com/office/drawing/2014/main" id="{F61FB56A-5480-4D83-BDE0-E20B0BE83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7" y="896297"/>
            <a:ext cx="7377613" cy="50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0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48C9BE48-D574-4AF9-A9CB-CBD589067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059FD-A6EB-4C65-8172-CD489B9E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771" y="365760"/>
            <a:ext cx="3560741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chemeClr val="tx1"/>
                </a:solidFill>
              </a:rPr>
              <a:t>Fraihat</a:t>
            </a:r>
            <a:r>
              <a:rPr lang="en-US" sz="4000" dirty="0">
                <a:solidFill>
                  <a:schemeClr val="tx1"/>
                </a:solidFill>
              </a:rPr>
              <a:t> v. ICE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8C14A5-5AD8-4D19-8BF8-6B784AB19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r="36654" b="2"/>
          <a:stretch/>
        </p:blipFill>
        <p:spPr>
          <a:xfrm>
            <a:off x="-8295" y="-6"/>
            <a:ext cx="3560740" cy="4162622"/>
          </a:xfrm>
          <a:prstGeom prst="rect">
            <a:avLst/>
          </a:prstGeom>
        </p:spPr>
      </p:pic>
      <p:pic>
        <p:nvPicPr>
          <p:cNvPr id="8" name="Picture 7" descr="This slide contains four photos taken at a recent rally in California when CREEC and others filed a lawsuit against ICE (Fraihat v. ICE) on August 19, 2019. The text says the following, &quot;August 19, 2019&#10;Nationwide class action filed with co-counsel, DRA, SPLC, &amp; Orrick, Herrington &amp; Sutcliffe LLP. Fighting for appropriate medical and mental health care and disability rights for immigrants in detention.&quot;">
            <a:extLst>
              <a:ext uri="{FF2B5EF4-FFF2-40B4-BE49-F238E27FC236}">
                <a16:creationId xmlns:a16="http://schemas.microsoft.com/office/drawing/2014/main" id="{56253C2C-1647-4274-8388-398D8F47F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2" b="-1"/>
          <a:stretch/>
        </p:blipFill>
        <p:spPr>
          <a:xfrm rot="16200000">
            <a:off x="3342944" y="300939"/>
            <a:ext cx="4162617" cy="356074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D81CB-6E8F-4491-82A4-BF5A61DE0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655" y="1828800"/>
            <a:ext cx="3457810" cy="447675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Bef>
                <a:spcPts val="1400"/>
              </a:spcBef>
            </a:pPr>
            <a:r>
              <a:rPr lang="en-US" sz="1600" dirty="0">
                <a:solidFill>
                  <a:schemeClr val="tx1"/>
                </a:solidFill>
              </a:rPr>
              <a:t>August 19, 2019</a:t>
            </a:r>
          </a:p>
          <a:p>
            <a:pPr indent="-182880">
              <a:spcBef>
                <a:spcPts val="1400"/>
              </a:spcBef>
            </a:pPr>
            <a:r>
              <a:rPr lang="en-US" sz="1600" dirty="0">
                <a:solidFill>
                  <a:schemeClr val="tx1"/>
                </a:solidFill>
              </a:rPr>
              <a:t>Nationwide class action filed with co-counsel, DRA, SPLC, &amp; Orrick, Herrington &amp; Sutcliffe LLP. Fighting for appropriate medical and mental health care and disability rights for immigrants in detention.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796353C-A5F8-474B-9711-B70F2A245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4CD38E-07AC-4DB1-A6E1-BC071D2AC2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96"/>
          <a:stretch/>
        </p:blipFill>
        <p:spPr>
          <a:xfrm>
            <a:off x="-8297" y="4254061"/>
            <a:ext cx="3560741" cy="260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7AF9A8-496F-4182-BCF1-C5AB05BCC4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" r="2" b="2268"/>
          <a:stretch/>
        </p:blipFill>
        <p:spPr>
          <a:xfrm>
            <a:off x="3643883" y="4254066"/>
            <a:ext cx="3560741" cy="26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9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his slide expresses our appreciation to our event sponsors. Thank you to our generous sponsors. ">
            <a:extLst>
              <a:ext uri="{FF2B5EF4-FFF2-40B4-BE49-F238E27FC236}">
                <a16:creationId xmlns:a16="http://schemas.microsoft.com/office/drawing/2014/main" id="{E7FA16ED-90A2-4036-ABD5-776828C2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37" y="0"/>
            <a:ext cx="9418320" cy="4041648"/>
          </a:xfrm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</a:rPr>
              <a:t>With Appreciation</a:t>
            </a:r>
            <a:br>
              <a:rPr lang="en-US" dirty="0">
                <a:solidFill>
                  <a:srgbClr val="690101"/>
                </a:solidFill>
              </a:rPr>
            </a:br>
            <a:endParaRPr lang="en-US" dirty="0">
              <a:solidFill>
                <a:srgbClr val="69010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12084-9E8E-4D36-806B-6DEBEA96C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654" y="4660900"/>
            <a:ext cx="10362692" cy="2197100"/>
          </a:xfrm>
        </p:spPr>
        <p:txBody>
          <a:bodyPr>
            <a:normAutofit/>
          </a:bodyPr>
          <a:lstStyle/>
          <a:p>
            <a:pPr algn="r"/>
            <a:endParaRPr lang="en-US" sz="4000" dirty="0">
              <a:solidFill>
                <a:schemeClr val="tx1"/>
              </a:solidFill>
            </a:endParaRPr>
          </a:p>
          <a:p>
            <a:pPr algn="r"/>
            <a:r>
              <a:rPr lang="en-US" sz="4400" dirty="0">
                <a:solidFill>
                  <a:schemeClr val="bg1"/>
                </a:solidFill>
              </a:rPr>
              <a:t>Thank You To Our Generous Sponsors</a:t>
            </a:r>
          </a:p>
        </p:txBody>
      </p:sp>
    </p:spTree>
    <p:extLst>
      <p:ext uri="{BB962C8B-B14F-4D97-AF65-F5344CB8AC3E}">
        <p14:creationId xmlns:p14="http://schemas.microsoft.com/office/powerpoint/2010/main" val="318568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84CD-C010-443D-B058-52063D61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5257800"/>
            <a:ext cx="10750826" cy="914400"/>
          </a:xfrm>
        </p:spPr>
        <p:txBody>
          <a:bodyPr/>
          <a:lstStyle/>
          <a:p>
            <a:r>
              <a:rPr lang="en-US" dirty="0"/>
              <a:t>Open Captioning at Broncos Stadium at Mile High – ready for the first pre-season game!   </a:t>
            </a:r>
            <a:r>
              <a:rPr lang="en-US" sz="1600" dirty="0"/>
              <a:t>August 29, 2019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BA9F4-0F8B-4609-A462-E6973469C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08E68D-ECBC-479B-863B-3897942E166F}"/>
              </a:ext>
            </a:extLst>
          </p:cNvPr>
          <p:cNvSpPr txBox="1">
            <a:spLocks/>
          </p:cNvSpPr>
          <p:nvPr/>
        </p:nvSpPr>
        <p:spPr>
          <a:xfrm>
            <a:off x="3101010" y="6007298"/>
            <a:ext cx="8295860" cy="585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Up next – Online video content captioning at major universities.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F6B12-E15A-456A-96A9-83A8CADFB1F6}"/>
              </a:ext>
            </a:extLst>
          </p:cNvPr>
          <p:cNvSpPr txBox="1"/>
          <p:nvPr/>
        </p:nvSpPr>
        <p:spPr>
          <a:xfrm>
            <a:off x="10680461" y="6538493"/>
            <a:ext cx="164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Stay tuned…</a:t>
            </a:r>
          </a:p>
        </p:txBody>
      </p:sp>
      <p:pic>
        <p:nvPicPr>
          <p:cNvPr id="11" name="Picture Placeholder 10" descr="This is a photo of the Broncos stadium in Denver. It shows open captioning on the LED screens. The text says, &quot;Open Captioning at Broncos Stadium at Mile High – ready for the first pre-season game!   August 29, 2019&quot; and &quot;Up next – Online video content captioning at major universities.&quot;">
            <a:extLst>
              <a:ext uri="{FF2B5EF4-FFF2-40B4-BE49-F238E27FC236}">
                <a16:creationId xmlns:a16="http://schemas.microsoft.com/office/drawing/2014/main" id="{716C1554-B63E-4CE7-93B1-C812BB5F1D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2" b="19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87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2F66-99C4-4C51-99F5-F743F914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8" y="5500297"/>
            <a:ext cx="10446026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We think a two-tiered health care system with a racial bias is unfair. So we’re helping MALDEF and courageous plaintiffs challenge reimbursement rates in California’s Medicaid system. </a:t>
            </a:r>
          </a:p>
        </p:txBody>
      </p:sp>
      <p:pic>
        <p:nvPicPr>
          <p:cNvPr id="6" name="Picture Placeholder 5" descr="This photo shows a woman speaking into a Telemundo microphone with her son standing at her side. The text says, &quot;We think a two-tiered health care system with a racial bias is unfair. So we’re helping MALDEF and courageous plaintiffs challenge reimbursement rates in California’s Medicaid system.&quot; This is an ongoing case. Photo credit is to, photo credit to&#10;Mike Chavez/SEIU-UHW&#10;">
            <a:extLst>
              <a:ext uri="{FF2B5EF4-FFF2-40B4-BE49-F238E27FC236}">
                <a16:creationId xmlns:a16="http://schemas.microsoft.com/office/drawing/2014/main" id="{5D6EAB86-E213-4515-8CDE-46F33B2B43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" b="26446"/>
          <a:stretch/>
        </p:blipFill>
        <p:spPr>
          <a:xfrm>
            <a:off x="0" y="-253496"/>
            <a:ext cx="11292840" cy="53868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49C2D-E98D-4042-8671-20146FE39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7566" y="6260989"/>
            <a:ext cx="3144078" cy="597011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More on this to come...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B60A2-8F93-4B6C-92D5-9BFFA14B5011}"/>
              </a:ext>
            </a:extLst>
          </p:cNvPr>
          <p:cNvSpPr txBox="1"/>
          <p:nvPr/>
        </p:nvSpPr>
        <p:spPr>
          <a:xfrm>
            <a:off x="9872869" y="4685381"/>
            <a:ext cx="2319131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credit to</a:t>
            </a:r>
          </a:p>
          <a:p>
            <a:r>
              <a:rPr lang="en-US" sz="1400" dirty="0">
                <a:solidFill>
                  <a:schemeClr val="bg1"/>
                </a:solidFill>
              </a:rPr>
              <a:t>Mike Chavez/SEIU-UHW</a:t>
            </a:r>
          </a:p>
        </p:txBody>
      </p:sp>
    </p:spTree>
    <p:extLst>
      <p:ext uri="{BB962C8B-B14F-4D97-AF65-F5344CB8AC3E}">
        <p14:creationId xmlns:p14="http://schemas.microsoft.com/office/powerpoint/2010/main" val="333530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BC8440-611A-4076-8FD0-BDEB6EE3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759" y="1010265"/>
            <a:ext cx="4534047" cy="15502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Thank You.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92DF1-583D-4C75-8453-9F36F29AE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1134" y="3570814"/>
            <a:ext cx="4958925" cy="3853219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algn="r"/>
            <a:r>
              <a:rPr lang="en-US" sz="4800" dirty="0">
                <a:solidFill>
                  <a:schemeClr val="tx1"/>
                </a:solidFill>
              </a:rPr>
              <a:t>CREEC’s work-- made possible </a:t>
            </a:r>
            <a:r>
              <a:rPr lang="en-US" sz="8000" dirty="0">
                <a:solidFill>
                  <a:schemeClr val="bg1"/>
                </a:solidFill>
              </a:rPr>
              <a:t>by you.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4A0A550-DB8E-4CC5-A284-5EB8DE6D49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8"/>
          <a:stretch/>
        </p:blipFill>
        <p:spPr>
          <a:xfrm>
            <a:off x="9675269" y="4024908"/>
            <a:ext cx="515654" cy="580222"/>
          </a:xfrm>
          <a:prstGeom prst="rect">
            <a:avLst/>
          </a:prstGeom>
        </p:spPr>
      </p:pic>
      <p:pic>
        <p:nvPicPr>
          <p:cNvPr id="8" name="Picture 7" descr="This is a graphic of a fist holding out a flag that says &quot;forward&quot; on it. It looks like the fist is moving forward. The text on the slide says, Thank You. and &quot;CREEC’s work-- made possible by you.&quot;">
            <a:extLst>
              <a:ext uri="{FF2B5EF4-FFF2-40B4-BE49-F238E27FC236}">
                <a16:creationId xmlns:a16="http://schemas.microsoft.com/office/drawing/2014/main" id="{07DA13E1-5F96-4F42-B1E5-E1FC8826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650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5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435E3-1914-4453-A41E-2849F6B48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11"/>
            <a:ext cx="11292841" cy="423648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6E287F-2B11-4E25-A381-2FB11B413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0"/>
            <a:ext cx="11292840" cy="2624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853B3-E18C-4D36-B992-2F5A9DA32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83" y="4550832"/>
            <a:ext cx="11094057" cy="2069858"/>
          </a:xfrm>
          <a:noFill/>
        </p:spPr>
        <p:txBody>
          <a:bodyPr anchor="t">
            <a:normAutofit fontScale="77500" lnSpcReduction="2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Donate today! </a:t>
            </a:r>
          </a:p>
          <a:p>
            <a:pPr lvl="1"/>
            <a:r>
              <a:rPr lang="en-US" sz="3200" b="1" dirty="0">
                <a:solidFill>
                  <a:srgbClr val="69010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www.creeclaw.org/donate</a:t>
            </a:r>
            <a:r>
              <a:rPr lang="en-US" sz="3200" b="1" dirty="0">
                <a:solidFill>
                  <a:srgbClr val="69010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OR </a:t>
            </a:r>
            <a:r>
              <a:rPr lang="en-US" sz="3200" b="1" dirty="0">
                <a:solidFill>
                  <a:srgbClr val="690101"/>
                </a:solidFill>
              </a:rPr>
              <a:t>text “</a:t>
            </a:r>
            <a:r>
              <a:rPr lang="en-US" sz="3200" b="1" dirty="0" err="1">
                <a:solidFill>
                  <a:srgbClr val="690101"/>
                </a:solidFill>
              </a:rPr>
              <a:t>SupportCREEC</a:t>
            </a:r>
            <a:r>
              <a:rPr lang="en-US" sz="3200" b="1" dirty="0">
                <a:solidFill>
                  <a:srgbClr val="690101"/>
                </a:solidFill>
              </a:rPr>
              <a:t>” to 44321</a:t>
            </a:r>
          </a:p>
          <a:p>
            <a:r>
              <a:rPr lang="en-US" sz="3200" dirty="0">
                <a:solidFill>
                  <a:schemeClr val="tx1"/>
                </a:solidFill>
              </a:rPr>
              <a:t>Spread the word – forward our E-Newsletter!</a:t>
            </a:r>
          </a:p>
          <a:p>
            <a:r>
              <a:rPr lang="en-US" sz="3200" dirty="0">
                <a:solidFill>
                  <a:schemeClr val="tx1"/>
                </a:solidFill>
              </a:rPr>
              <a:t>Refer clients!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Title 1" descr="This slide encourages people to help CREEC continue to Challenge Discrimination in one of the following ways:&#10;Donate today! &#10;www.creeclaw.org/donate OR text “SupportCREEC” to 44321&#10;Spread the word – forward our E-Newsletter!&#10;Refer clients!&#10;">
            <a:extLst>
              <a:ext uri="{FF2B5EF4-FFF2-40B4-BE49-F238E27FC236}">
                <a16:creationId xmlns:a16="http://schemas.microsoft.com/office/drawing/2014/main" id="{56F3F470-BF07-46F1-8C9D-3B3C7C748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88" y="732608"/>
            <a:ext cx="9543495" cy="1844597"/>
          </a:xfrm>
        </p:spPr>
        <p:txBody>
          <a:bodyPr anchor="ctr">
            <a:normAutofit fontScale="90000"/>
          </a:bodyPr>
          <a:lstStyle/>
          <a:p>
            <a:r>
              <a:rPr lang="en-US" sz="6600" dirty="0"/>
              <a:t>Help CREEC continue to…</a:t>
            </a:r>
            <a:br>
              <a:rPr lang="en-US" sz="6600" dirty="0"/>
            </a:br>
            <a:r>
              <a:rPr lang="en-US" sz="3100" dirty="0"/>
              <a:t> </a:t>
            </a:r>
            <a:endParaRPr lang="en-US" sz="6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FBF410-07B4-410B-B85E-2C252D6C3D09}"/>
              </a:ext>
            </a:extLst>
          </p:cNvPr>
          <p:cNvSpPr txBox="1"/>
          <p:nvPr/>
        </p:nvSpPr>
        <p:spPr>
          <a:xfrm flipH="1">
            <a:off x="733520" y="2384207"/>
            <a:ext cx="107249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/>
              <a:t>Challenge Discrimination</a:t>
            </a:r>
          </a:p>
        </p:txBody>
      </p:sp>
    </p:spTree>
    <p:extLst>
      <p:ext uri="{BB962C8B-B14F-4D97-AF65-F5344CB8AC3E}">
        <p14:creationId xmlns:p14="http://schemas.microsoft.com/office/powerpoint/2010/main" val="366089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his slide says, &quot;THANK YOU for Supporting CREEC!&quot; and at the bottom of the slide it says, &quot;We ALL Challenge Discrimination&quot;">
            <a:extLst>
              <a:ext uri="{FF2B5EF4-FFF2-40B4-BE49-F238E27FC236}">
                <a16:creationId xmlns:a16="http://schemas.microsoft.com/office/drawing/2014/main" id="{7BFE3F3E-EA80-4CFD-9F31-553A70115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634" y="143848"/>
            <a:ext cx="9418320" cy="4041648"/>
          </a:xfrm>
        </p:spPr>
        <p:txBody>
          <a:bodyPr/>
          <a:lstStyle/>
          <a:p>
            <a:r>
              <a:rPr lang="en-US" dirty="0"/>
              <a:t>THANK YOU for Supporting CREEC!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8E45D-9C7B-402A-9B7E-FFB819CAE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5887182"/>
            <a:ext cx="11370366" cy="9708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7887D9-C84E-4CF4-A455-3FB61E2FC11C}"/>
              </a:ext>
            </a:extLst>
          </p:cNvPr>
          <p:cNvCxnSpPr>
            <a:cxnSpLocks/>
          </p:cNvCxnSpPr>
          <p:nvPr/>
        </p:nvCxnSpPr>
        <p:spPr>
          <a:xfrm flipV="1">
            <a:off x="2623930" y="5446643"/>
            <a:ext cx="410818" cy="652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D50C0A9-4EE2-42FC-A093-348BBB37AC5F}"/>
              </a:ext>
            </a:extLst>
          </p:cNvPr>
          <p:cNvSpPr txBox="1"/>
          <p:nvPr/>
        </p:nvSpPr>
        <p:spPr>
          <a:xfrm rot="20892588">
            <a:off x="2459165" y="478918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radley Hand ITC" panose="03070402050302030203" pitchFamily="66" charset="0"/>
              </a:rPr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415120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Haven’t donated to CREEC yet? or… Would you like to give another gift?&#10;Text-to-Donate. Text “SupportCREEC” to 44321">
            <a:extLst>
              <a:ext uri="{FF2B5EF4-FFF2-40B4-BE49-F238E27FC236}">
                <a16:creationId xmlns:a16="http://schemas.microsoft.com/office/drawing/2014/main" id="{E7FA16ED-90A2-4036-ABD5-776828C2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41" y="513234"/>
            <a:ext cx="9418320" cy="4041648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Text-to-Donate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rgbClr val="690101"/>
                </a:solidFill>
              </a:rPr>
              <a:t>m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text “</a:t>
            </a:r>
            <a:r>
              <a:rPr lang="en-US" sz="4800" dirty="0" err="1">
                <a:solidFill>
                  <a:schemeClr val="bg1"/>
                </a:solidFill>
              </a:rPr>
              <a:t>SupportCREEC</a:t>
            </a:r>
            <a:r>
              <a:rPr lang="en-US" sz="4800" dirty="0">
                <a:solidFill>
                  <a:schemeClr val="bg1"/>
                </a:solidFill>
              </a:rPr>
              <a:t>” to 44321</a:t>
            </a:r>
            <a:br>
              <a:rPr lang="en-US" dirty="0">
                <a:solidFill>
                  <a:srgbClr val="690101"/>
                </a:solidFill>
              </a:rPr>
            </a:br>
            <a:endParaRPr lang="en-US" dirty="0">
              <a:solidFill>
                <a:srgbClr val="69010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12084-9E8E-4D36-806B-6DEBEA96C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654" y="4501873"/>
            <a:ext cx="10362692" cy="2197100"/>
          </a:xfrm>
        </p:spPr>
        <p:txBody>
          <a:bodyPr>
            <a:normAutofit fontScale="70000" lnSpcReduction="20000"/>
          </a:bodyPr>
          <a:lstStyle/>
          <a:p>
            <a:pPr algn="r"/>
            <a:endParaRPr lang="en-US" sz="4000" dirty="0">
              <a:solidFill>
                <a:schemeClr val="tx1"/>
              </a:solidFill>
            </a:endParaRPr>
          </a:p>
          <a:p>
            <a:pPr algn="r"/>
            <a:r>
              <a:rPr lang="en-US" sz="4400" dirty="0">
                <a:solidFill>
                  <a:schemeClr val="bg1"/>
                </a:solidFill>
              </a:rPr>
              <a:t>Haven’t donated to CREEC yet?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                                         or… 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</a:rPr>
              <a:t>Would you like to give another gift?</a:t>
            </a:r>
          </a:p>
        </p:txBody>
      </p:sp>
    </p:spTree>
    <p:extLst>
      <p:ext uri="{BB962C8B-B14F-4D97-AF65-F5344CB8AC3E}">
        <p14:creationId xmlns:p14="http://schemas.microsoft.com/office/powerpoint/2010/main" val="309617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6753-ED7D-43A9-89B9-E06DE184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90300" cy="1562100"/>
          </a:xfrm>
          <a:solidFill>
            <a:srgbClr val="69010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Fighters for Civil Rights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$10,000</a:t>
            </a:r>
          </a:p>
        </p:txBody>
      </p:sp>
      <p:pic>
        <p:nvPicPr>
          <p:cNvPr id="5" name="Content Placeholder 4" descr="The next several slides list our event sponsors by giving level. Fighters for Civil Rights gave $10,000. We have one anonymous gift listed here given in memory of Carrie Ann Lucas. Alan Chen gave at the &quot;Challengers of Discrimination&quot; level of $5,000.">
            <a:extLst>
              <a:ext uri="{FF2B5EF4-FFF2-40B4-BE49-F238E27FC236}">
                <a16:creationId xmlns:a16="http://schemas.microsoft.com/office/drawing/2014/main" id="{2C2C66DE-7650-4AD7-BA45-6B2656B2A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92" y="1691311"/>
            <a:ext cx="7250113" cy="116001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BFCF90-961B-45F6-A1CB-C7FE74A6C3D5}"/>
              </a:ext>
            </a:extLst>
          </p:cNvPr>
          <p:cNvSpPr txBox="1">
            <a:spLocks/>
          </p:cNvSpPr>
          <p:nvPr/>
        </p:nvSpPr>
        <p:spPr>
          <a:xfrm>
            <a:off x="-1" y="3429000"/>
            <a:ext cx="11290300" cy="1562100"/>
          </a:xfrm>
          <a:prstGeom prst="rect">
            <a:avLst/>
          </a:prstGeom>
          <a:solidFill>
            <a:srgbClr val="69010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Challengers of Discrimination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$5,000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019E0A-B511-4284-BCF4-5B5E9BC97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53" y="5250217"/>
            <a:ext cx="7163894" cy="11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8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0D39F3-0916-4E72-8948-7C1896167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94" y="5547968"/>
            <a:ext cx="3921399" cy="94951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F8E02-C1E3-49CC-8086-9F8D05285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28" y="3429000"/>
            <a:ext cx="2180393" cy="1663753"/>
          </a:xfrm>
          <a:prstGeom prst="rect">
            <a:avLst/>
          </a:prstGeom>
        </p:spPr>
      </p:pic>
      <p:pic>
        <p:nvPicPr>
          <p:cNvPr id="11" name="Picture 10" descr="The Seekers of Justice giving level = $2,500. Donors at this level include, Johnson &amp; Klein Law; Goldstein, Borgen, Dardarian &amp; Ho; Relay Colorado; the Colorado Cross-Disability Coalition; Killmer, Lane and Newman LLP">
            <a:extLst>
              <a:ext uri="{FF2B5EF4-FFF2-40B4-BE49-F238E27FC236}">
                <a16:creationId xmlns:a16="http://schemas.microsoft.com/office/drawing/2014/main" id="{717A7965-73DE-4079-8D8C-59C6A2A9E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03" y="2108710"/>
            <a:ext cx="6534893" cy="1048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5358C-CD08-4CDB-9D7D-73E13640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94" y="3381847"/>
            <a:ext cx="2180394" cy="179378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D8D7DE8-F0F8-4092-81CC-6247F1188B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290300" cy="1562100"/>
          </a:xfrm>
          <a:prstGeom prst="rect">
            <a:avLst/>
          </a:prstGeom>
          <a:solidFill>
            <a:srgbClr val="69010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Seekers of Justice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$2,500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616B5-0CEE-4898-945D-27E254D4C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53" y="5400461"/>
            <a:ext cx="2916862" cy="12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3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e Protectors of Equality sponsorship level ($1,000) includes the following donors: Campins Benham-Baker; DREDF&#10;Kim &amp; Mary Kay Love  (gift given in memory of Peter Roberston); Thomas Kelley; Disability Law Colorado; Disability Rights Advocates; Kishinevsky &amp; Raykin, Attorneys at Law; Colorado Hispanic Bar Association&#10;">
            <a:extLst>
              <a:ext uri="{FF2B5EF4-FFF2-40B4-BE49-F238E27FC236}">
                <a16:creationId xmlns:a16="http://schemas.microsoft.com/office/drawing/2014/main" id="{6E7FC6B8-8C24-47E4-BAB0-671638A8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31" y="1996046"/>
            <a:ext cx="2223769" cy="106283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1B68D-11F9-4670-81B9-F57E9107D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9" y="2041354"/>
            <a:ext cx="2169490" cy="1062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44998-429F-44A7-8EBB-8C36F23B1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41" y="3604225"/>
            <a:ext cx="3223661" cy="1143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7A722E-625F-4ED3-9C26-EA753DED3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9" y="3693495"/>
            <a:ext cx="3475228" cy="965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B4A8D1-D5A9-4F07-91E2-C651550B9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95" y="3475596"/>
            <a:ext cx="2115010" cy="120032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ECECDE5-A36E-484A-AC38-7AB79C01C942}"/>
              </a:ext>
            </a:extLst>
          </p:cNvPr>
          <p:cNvSpPr txBox="1">
            <a:spLocks/>
          </p:cNvSpPr>
          <p:nvPr/>
        </p:nvSpPr>
        <p:spPr>
          <a:xfrm>
            <a:off x="0" y="2381"/>
            <a:ext cx="11290300" cy="1562100"/>
          </a:xfrm>
          <a:prstGeom prst="rect">
            <a:avLst/>
          </a:prstGeom>
          <a:solidFill>
            <a:srgbClr val="69010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Protectors of Equality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$1,000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DEE44-AEEE-44D5-A91D-E37CC66BF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05" y="2220233"/>
            <a:ext cx="3410318" cy="649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F1097-BB09-4869-8657-5A098FEFF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3" y="5228305"/>
            <a:ext cx="5597483" cy="895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1FB24-5203-4826-9479-D59B06E169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97" y="5215887"/>
            <a:ext cx="5002050" cy="9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3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9DF523-C51C-4622-BA80-F1707429B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3" y="1996360"/>
            <a:ext cx="1908955" cy="90566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12DA9A-3193-4D54-9CF3-4D3D25999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05" y="1822229"/>
            <a:ext cx="2743200" cy="1371600"/>
          </a:xfrm>
          <a:prstGeom prst="rect">
            <a:avLst/>
          </a:prstGeom>
        </p:spPr>
      </p:pic>
      <p:pic>
        <p:nvPicPr>
          <p:cNvPr id="11" name="Picture 10" descr="The Advocates for Change sponsorship level ($500 donation) includes the following supporters: ACLU of Colorado;&#10;Denver Office of Disability Rights;&#10;Impact Fund;&#10;Law Office of Lainey Feingold;&#10;RMIAN; PSLI; Brown, Goldstein &amp; Levy; Arlene Mayerson; &#10;Mark Ebel &amp; Catherine Laskey;  &#10;Henry Claypool &amp; Eve Hill; &#10;Jocelyn Larkin; Michael Bien;&#10;Sam Bagenstos &amp; Margo Schlanger; Scott La Barre ">
            <a:extLst>
              <a:ext uri="{FF2B5EF4-FFF2-40B4-BE49-F238E27FC236}">
                <a16:creationId xmlns:a16="http://schemas.microsoft.com/office/drawing/2014/main" id="{31E74923-4993-4B65-906D-5E072DAC4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34" y="3503142"/>
            <a:ext cx="2497246" cy="550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DC2CFC-0784-408F-8A0B-AC549AF12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92" y="1871145"/>
            <a:ext cx="1492267" cy="1156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8191AB-E368-40F0-8B43-7F034FF43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80" y="2034302"/>
            <a:ext cx="2590230" cy="867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5E8B73-16CE-47D9-959E-DE496469E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92" y="3227153"/>
            <a:ext cx="1828800" cy="10424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9CD172-AC33-4C8F-BE88-2C20DC76D1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47" y="3193829"/>
            <a:ext cx="1726915" cy="11090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6411B3-56BC-4E01-81EE-E943131649B1}"/>
              </a:ext>
            </a:extLst>
          </p:cNvPr>
          <p:cNvSpPr txBox="1"/>
          <p:nvPr/>
        </p:nvSpPr>
        <p:spPr>
          <a:xfrm>
            <a:off x="996328" y="4642025"/>
            <a:ext cx="953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oor Richard" panose="02080502050505020702" pitchFamily="18" charset="0"/>
              </a:rPr>
              <a:t>Arlene Mayerson   ~    Mark Ebel &amp; Catherine Lasky   ~   Jocelyn Larkin</a:t>
            </a:r>
          </a:p>
          <a:p>
            <a:pPr algn="ctr"/>
            <a:endParaRPr lang="en-US" sz="2400" dirty="0">
              <a:latin typeface="Poor Richard" panose="02080502050505020702" pitchFamily="18" charset="0"/>
            </a:endParaRPr>
          </a:p>
          <a:p>
            <a:pPr algn="ctr"/>
            <a:r>
              <a:rPr lang="en-US" sz="2400" dirty="0">
                <a:latin typeface="Poor Richard" panose="02080502050505020702" pitchFamily="18" charset="0"/>
              </a:rPr>
              <a:t>Sam </a:t>
            </a:r>
            <a:r>
              <a:rPr lang="en-US" sz="2400" dirty="0" err="1">
                <a:latin typeface="Poor Richard" panose="02080502050505020702" pitchFamily="18" charset="0"/>
              </a:rPr>
              <a:t>Bagenstos</a:t>
            </a:r>
            <a:r>
              <a:rPr lang="en-US" sz="2400" dirty="0">
                <a:latin typeface="Poor Richard" panose="02080502050505020702" pitchFamily="18" charset="0"/>
              </a:rPr>
              <a:t> &amp; Margo </a:t>
            </a:r>
            <a:r>
              <a:rPr lang="en-US" sz="2400" dirty="0" err="1">
                <a:latin typeface="Poor Richard" panose="02080502050505020702" pitchFamily="18" charset="0"/>
              </a:rPr>
              <a:t>Schlanger</a:t>
            </a:r>
            <a:r>
              <a:rPr lang="en-US" sz="2400" dirty="0">
                <a:latin typeface="Poor Richard" panose="02080502050505020702" pitchFamily="18" charset="0"/>
              </a:rPr>
              <a:t>   ~   Michael Bien</a:t>
            </a:r>
          </a:p>
          <a:p>
            <a:pPr algn="ctr"/>
            <a:endParaRPr lang="en-US" sz="2400" dirty="0">
              <a:latin typeface="Poor Richard" panose="02080502050505020702" pitchFamily="18" charset="0"/>
            </a:endParaRPr>
          </a:p>
          <a:p>
            <a:pPr algn="ctr"/>
            <a:r>
              <a:rPr lang="en-US" sz="2400" dirty="0">
                <a:latin typeface="Poor Richard" panose="02080502050505020702" pitchFamily="18" charset="0"/>
              </a:rPr>
              <a:t>Henry Claypool &amp; Eve Hill   ~   Scott La Barre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045A23F-F76D-4179-92EA-BB4AA56FE9B9}"/>
              </a:ext>
            </a:extLst>
          </p:cNvPr>
          <p:cNvSpPr txBox="1">
            <a:spLocks/>
          </p:cNvSpPr>
          <p:nvPr/>
        </p:nvSpPr>
        <p:spPr>
          <a:xfrm>
            <a:off x="0" y="-3450"/>
            <a:ext cx="11290300" cy="1562100"/>
          </a:xfrm>
          <a:prstGeom prst="rect">
            <a:avLst/>
          </a:prstGeom>
          <a:solidFill>
            <a:srgbClr val="69010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Advocates for Change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$500</a:t>
            </a:r>
          </a:p>
        </p:txBody>
      </p:sp>
    </p:spTree>
    <p:extLst>
      <p:ext uri="{BB962C8B-B14F-4D97-AF65-F5344CB8AC3E}">
        <p14:creationId xmlns:p14="http://schemas.microsoft.com/office/powerpoint/2010/main" val="282757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his slide talks about how CREEC has grown. We've added the following:&#10;Immigration Detention Accountability Project – 2018&#10;Accessibility Project - 2019&#10;Nashville Office – 2019&#10;Development Office – 2019 &#10;">
            <a:extLst>
              <a:ext uri="{FF2B5EF4-FFF2-40B4-BE49-F238E27FC236}">
                <a16:creationId xmlns:a16="http://schemas.microsoft.com/office/drawing/2014/main" id="{E7FA16ED-90A2-4036-ABD5-776828C2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72" y="720852"/>
            <a:ext cx="9418320" cy="4041648"/>
          </a:xfrm>
          <a:solidFill>
            <a:srgbClr val="690101"/>
          </a:solidFill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</a:rPr>
              <a:t>We’ve Grown!</a:t>
            </a:r>
            <a:br>
              <a:rPr lang="en-US" dirty="0">
                <a:solidFill>
                  <a:srgbClr val="690101"/>
                </a:solidFill>
              </a:rPr>
            </a:br>
            <a:endParaRPr lang="en-US" dirty="0">
              <a:solidFill>
                <a:srgbClr val="69010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12084-9E8E-4D36-806B-6DEBEA96C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972" y="4306751"/>
            <a:ext cx="9863328" cy="2220468"/>
          </a:xfrm>
        </p:spPr>
        <p:txBody>
          <a:bodyPr>
            <a:normAutofit fontScale="25000" lnSpcReduction="20000"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11200" dirty="0">
                <a:solidFill>
                  <a:schemeClr val="bg1"/>
                </a:solidFill>
              </a:rPr>
              <a:t>Immigration Detention Accountability Project – 2018</a:t>
            </a:r>
          </a:p>
          <a:p>
            <a:r>
              <a:rPr lang="en-US" sz="11200" dirty="0">
                <a:solidFill>
                  <a:schemeClr val="bg1"/>
                </a:solidFill>
              </a:rPr>
              <a:t>Accessibility Project - 2019</a:t>
            </a:r>
          </a:p>
          <a:p>
            <a:r>
              <a:rPr lang="en-US" sz="11200" dirty="0">
                <a:solidFill>
                  <a:schemeClr val="bg1"/>
                </a:solidFill>
              </a:rPr>
              <a:t>Nashville Office – 2019</a:t>
            </a:r>
          </a:p>
          <a:p>
            <a:r>
              <a:rPr lang="en-US" sz="11200" dirty="0">
                <a:solidFill>
                  <a:schemeClr val="bg1"/>
                </a:solidFill>
              </a:rPr>
              <a:t>Development Office – 2019 </a:t>
            </a:r>
          </a:p>
        </p:txBody>
      </p:sp>
    </p:spTree>
    <p:extLst>
      <p:ext uri="{BB962C8B-B14F-4D97-AF65-F5344CB8AC3E}">
        <p14:creationId xmlns:p14="http://schemas.microsoft.com/office/powerpoint/2010/main" val="244119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89EB2E7-40EE-4C01-8FFE-074390535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86FC7-F21C-4D6A-BB80-3D825A0BC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8BC74C9-F69F-4CD6-A4C9-DFC91FA727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6" b="3"/>
          <a:stretch/>
        </p:blipFill>
        <p:spPr>
          <a:xfrm>
            <a:off x="5823569" y="150985"/>
            <a:ext cx="2261698" cy="35382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his slide shows pictures of the following people who are all new to CREEC:&#10;  Liz Jordan: Director of the Immigration Detention Accountability Project&#10;  Martie Lafferty: Director of the Accessibility Project&#10;  Julie Yates: Development Director  &#10;  Yashna Eswaran: Paralegal">
            <a:extLst>
              <a:ext uri="{FF2B5EF4-FFF2-40B4-BE49-F238E27FC236}">
                <a16:creationId xmlns:a16="http://schemas.microsoft.com/office/drawing/2014/main" id="{A09D172D-0178-4F62-91B9-5F28936B8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24959" b="1"/>
          <a:stretch/>
        </p:blipFill>
        <p:spPr>
          <a:xfrm>
            <a:off x="3644101" y="797309"/>
            <a:ext cx="2048933" cy="3218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1FCD50-273E-41A1-A74E-C145A2BD2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r="11221" b="11170"/>
          <a:stretch/>
        </p:blipFill>
        <p:spPr>
          <a:xfrm>
            <a:off x="8433351" y="1165951"/>
            <a:ext cx="2141706" cy="29884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325570-A53E-4435-90CC-704F091873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16557" r="28128" b="4"/>
          <a:stretch/>
        </p:blipFill>
        <p:spPr>
          <a:xfrm>
            <a:off x="1320520" y="150985"/>
            <a:ext cx="2193047" cy="2874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363135-54C7-4ABB-9BB8-C95688EC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248326"/>
            <a:ext cx="10832418" cy="2609674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3176B-FB53-4A92-879B-8742D68D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67" y="4713546"/>
            <a:ext cx="9777603" cy="16319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FFFF"/>
                </a:solidFill>
              </a:rPr>
              <a:t>New to CREEC: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  Liz Jordan: Director of the Immigration Detention Accountability Project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  Martie Lafferty: Director of the Accessibility Project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  Julie Yates: Development Director  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  Yashna Eswaran: Paralegal</a:t>
            </a:r>
          </a:p>
        </p:txBody>
      </p:sp>
    </p:spTree>
    <p:extLst>
      <p:ext uri="{BB962C8B-B14F-4D97-AF65-F5344CB8AC3E}">
        <p14:creationId xmlns:p14="http://schemas.microsoft.com/office/powerpoint/2010/main" val="344754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FB0C39A-F8CA-4A79-AFFC-E9780FB19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2F5C867-9765-4AA9-9B9A-14CB29C103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>
        <p:nvSpPr>
          <p:cNvPr id="2" name="Title 1" descr="This slide shows a map of the United States in the background. The words overlaid list the cities where CREEC has offices: Denver, Berkeley and Nashville.">
            <a:extLst>
              <a:ext uri="{FF2B5EF4-FFF2-40B4-BE49-F238E27FC236}">
                <a16:creationId xmlns:a16="http://schemas.microsoft.com/office/drawing/2014/main" id="{7B3B4120-64A7-4C3D-8ADC-428EB2DC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dirty="0">
                <a:solidFill>
                  <a:schemeClr val="tx1"/>
                </a:solidFill>
              </a:rPr>
              <a:t>Where’s CREEC?  </a:t>
            </a:r>
            <a:br>
              <a:rPr lang="en-US" sz="7200" dirty="0">
                <a:solidFill>
                  <a:schemeClr val="tx1"/>
                </a:solidFill>
              </a:rPr>
            </a:br>
            <a:r>
              <a:rPr lang="en-US" sz="7200" dirty="0">
                <a:solidFill>
                  <a:schemeClr val="tx1"/>
                </a:solidFill>
              </a:rPr>
              <a:t> </a:t>
            </a:r>
            <a:br>
              <a:rPr lang="en-US" sz="7200" dirty="0">
                <a:solidFill>
                  <a:schemeClr val="tx1"/>
                </a:solidFill>
              </a:rPr>
            </a:br>
            <a:r>
              <a:rPr lang="en-US" sz="7200" dirty="0">
                <a:solidFill>
                  <a:schemeClr val="tx1"/>
                </a:solidFill>
              </a:rPr>
              <a:t>Denver, Berkeley &amp; Nashville!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8C6639-F651-4D15-A695-E9D03BB2A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rgbClr val="3030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C1B9D8-212A-444E-B28D-25DA59618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7763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424</Words>
  <Application>Microsoft Office PowerPoint</Application>
  <PresentationFormat>Widescreen</PresentationFormat>
  <Paragraphs>77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Bradley Hand ITC</vt:lpstr>
      <vt:lpstr>Calibri</vt:lpstr>
      <vt:lpstr>Century Schoolbook</vt:lpstr>
      <vt:lpstr>Poor Richard</vt:lpstr>
      <vt:lpstr>Wingdings 2</vt:lpstr>
      <vt:lpstr>View</vt:lpstr>
      <vt:lpstr>WELCOME   CREEC’s 2019  Fundraising Event</vt:lpstr>
      <vt:lpstr>With Appreciation </vt:lpstr>
      <vt:lpstr>Fighters for Civil Rights $10,000</vt:lpstr>
      <vt:lpstr>PowerPoint Presentation</vt:lpstr>
      <vt:lpstr>PowerPoint Presentation</vt:lpstr>
      <vt:lpstr>PowerPoint Presentation</vt:lpstr>
      <vt:lpstr>We’ve Grown! </vt:lpstr>
      <vt:lpstr>New to CREEC:   Liz Jordan: Director of the Immigration Detention Accountability Project   Martie Lafferty: Director of the Accessibility Project   Julie Yates: Development Director     Yashna Eswaran: Paralegal</vt:lpstr>
      <vt:lpstr>Where’s CREEC?     Denver, Berkeley &amp; Nashville!</vt:lpstr>
      <vt:lpstr>CREEC’s expansion was made possible by you!   Thank you from our Board of Directors.</vt:lpstr>
      <vt:lpstr>PowerPoint Presentation</vt:lpstr>
      <vt:lpstr>Help CREEC  continue to grow!</vt:lpstr>
      <vt:lpstr>Case Highlights </vt:lpstr>
      <vt:lpstr>Colorado Springs Agrees to Install over 15,000 Accessible Curb Ramps in the Next 14 Years.</vt:lpstr>
      <vt:lpstr> CREEC Moves for Sanctions Against ICE</vt:lpstr>
      <vt:lpstr>Accessibility Project </vt:lpstr>
      <vt:lpstr>IDAP: Fighting for the rights of deaf immigrants in detention.</vt:lpstr>
      <vt:lpstr>Sign Language Interpreters in Medical Settings</vt:lpstr>
      <vt:lpstr>Fraihat v. ICE </vt:lpstr>
      <vt:lpstr>Open Captioning at Broncos Stadium at Mile High – ready for the first pre-season game!   August 29, 2019</vt:lpstr>
      <vt:lpstr>We think a two-tiered health care system with a racial bias is unfair. So we’re helping MALDEF and courageous plaintiffs challenge reimbursement rates in California’s Medicaid system. </vt:lpstr>
      <vt:lpstr>Thank You.</vt:lpstr>
      <vt:lpstr>Help CREEC continue to…  </vt:lpstr>
      <vt:lpstr>THANK YOU for Supporting CREEC! </vt:lpstr>
      <vt:lpstr>Text-to-Donate m text “SupportCREEC” to 44321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 CREEC’s 2019  Fundraising Event</dc:title>
  <dc:creator>Julie Yates</dc:creator>
  <cp:lastModifiedBy>Julie Yates</cp:lastModifiedBy>
  <cp:revision>20</cp:revision>
  <dcterms:created xsi:type="dcterms:W3CDTF">2019-09-18T20:15:37Z</dcterms:created>
  <dcterms:modified xsi:type="dcterms:W3CDTF">2019-09-19T19:30:00Z</dcterms:modified>
</cp:coreProperties>
</file>