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Lst>
  <p:notesMasterIdLst>
    <p:notesMasterId r:id="rId23"/>
  </p:notesMasterIdLst>
  <p:sldIdLst>
    <p:sldId id="278" r:id="rId2"/>
    <p:sldId id="265" r:id="rId3"/>
    <p:sldId id="264" r:id="rId4"/>
    <p:sldId id="303" r:id="rId5"/>
    <p:sldId id="266" r:id="rId6"/>
    <p:sldId id="269" r:id="rId7"/>
    <p:sldId id="284" r:id="rId8"/>
    <p:sldId id="271" r:id="rId9"/>
    <p:sldId id="272" r:id="rId10"/>
    <p:sldId id="270" r:id="rId11"/>
    <p:sldId id="276" r:id="rId12"/>
    <p:sldId id="257" r:id="rId13"/>
    <p:sldId id="277" r:id="rId14"/>
    <p:sldId id="282" r:id="rId15"/>
    <p:sldId id="302" r:id="rId16"/>
    <p:sldId id="286" r:id="rId17"/>
    <p:sldId id="301" r:id="rId18"/>
    <p:sldId id="274" r:id="rId19"/>
    <p:sldId id="304" r:id="rId20"/>
    <p:sldId id="285"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Yates" initials="JY" lastIdx="9" clrIdx="0">
    <p:extLst>
      <p:ext uri="{19B8F6BF-5375-455C-9EA6-DF929625EA0E}">
        <p15:presenceInfo xmlns:p15="http://schemas.microsoft.com/office/powerpoint/2012/main" userId="S::JYates@creeclaw.org::c7e1d428-c596-41b9-94d1-ebbc297581ad" providerId="AD"/>
      </p:ext>
    </p:extLst>
  </p:cmAuthor>
  <p:cmAuthor id="2" name="Amy Robertson" initials="AR" lastIdx="1" clrIdx="1">
    <p:extLst>
      <p:ext uri="{19B8F6BF-5375-455C-9EA6-DF929625EA0E}">
        <p15:presenceInfo xmlns:p15="http://schemas.microsoft.com/office/powerpoint/2012/main" userId="S::arobertson@creeclaw.org::4df74af6-d251-4650-b3f0-4f6430f35f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2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C9AFD-990B-42EB-9C0F-3558B88A40CB}" type="datetimeFigureOut">
              <a:rPr lang="en-US" smtClean="0"/>
              <a:t>11/20/2019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3148C-2F19-45F3-8D02-E85A9A39BA1A}" type="slidenum">
              <a:rPr lang="en-US" smtClean="0"/>
              <a:t>‹#›</a:t>
            </a:fld>
            <a:endParaRPr lang="en-US"/>
          </a:p>
        </p:txBody>
      </p:sp>
    </p:spTree>
    <p:extLst>
      <p:ext uri="{BB962C8B-B14F-4D97-AF65-F5344CB8AC3E}">
        <p14:creationId xmlns:p14="http://schemas.microsoft.com/office/powerpoint/2010/main" val="3741804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53148C-2F19-45F3-8D02-E85A9A39BA1A}" type="slidenum">
              <a:rPr lang="en-US" smtClean="0"/>
              <a:t>3</a:t>
            </a:fld>
            <a:endParaRPr lang="en-US"/>
          </a:p>
        </p:txBody>
      </p:sp>
    </p:spTree>
    <p:extLst>
      <p:ext uri="{BB962C8B-B14F-4D97-AF65-F5344CB8AC3E}">
        <p14:creationId xmlns:p14="http://schemas.microsoft.com/office/powerpoint/2010/main" val="47651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53148C-2F19-45F3-8D02-E85A9A39BA1A}" type="slidenum">
              <a:rPr lang="en-US" smtClean="0"/>
              <a:t>6</a:t>
            </a:fld>
            <a:endParaRPr lang="en-US"/>
          </a:p>
        </p:txBody>
      </p:sp>
    </p:spTree>
    <p:extLst>
      <p:ext uri="{BB962C8B-B14F-4D97-AF65-F5344CB8AC3E}">
        <p14:creationId xmlns:p14="http://schemas.microsoft.com/office/powerpoint/2010/main" val="47213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CREEC helps with multiple communication issues through our FAC program.  The majority are barriers to communication at doctor’s offices and hospitals. I’m really excited about our FAC program because it lets us stop problems in their tracks.  We work to make sure effective communication is provided so that Deaf people get the information they need.  When we can, we love to help solve problems on the front end instead of filing lawsuits after the problem has harmed someone.  (This doesn’t always work but does a high percentage of the time). This is when an interpreter or other communication aid is refused for an upcoming event or appointment.  So, for example, maybe a deaf person makes an appointment with an attorney or doctor for next week and they say “no interpreter.”  What can they do?  Three Easy Steps.</a:t>
            </a:r>
          </a:p>
          <a:p>
            <a:r>
              <a:rPr lang="en-US" dirty="0"/>
              <a:t>Step 1: Contact CREEC at FAC@creeclaw.org or intakes@creeclaw.org</a:t>
            </a:r>
          </a:p>
          <a:p>
            <a:endParaRPr lang="en-US" dirty="0"/>
          </a:p>
          <a:p>
            <a:r>
              <a:rPr lang="en-US" dirty="0"/>
              <a:t>Step 2: Hire CREEC at no cost. </a:t>
            </a:r>
          </a:p>
          <a:p>
            <a:endParaRPr lang="en-US" dirty="0"/>
          </a:p>
          <a:p>
            <a:r>
              <a:rPr lang="en-US" dirty="0"/>
              <a:t>Step 3: CREEC writes a letter to educate and advocate.</a:t>
            </a:r>
          </a:p>
          <a:p>
            <a:r>
              <a:rPr lang="en-US" dirty="0"/>
              <a:t>Recent FAC results include: interpreters at multiple clients’ doctors appointments, interpreters at a hospital during a patient’s recovery after surgery, and interpreters for a rock concert</a:t>
            </a:r>
          </a:p>
          <a:p>
            <a:endParaRPr lang="en-US" dirty="0"/>
          </a:p>
        </p:txBody>
      </p:sp>
      <p:sp>
        <p:nvSpPr>
          <p:cNvPr id="4" name="Slide Number Placeholder 3"/>
          <p:cNvSpPr>
            <a:spLocks noGrp="1"/>
          </p:cNvSpPr>
          <p:nvPr>
            <p:ph type="sldNum" sz="quarter" idx="5"/>
          </p:nvPr>
        </p:nvSpPr>
        <p:spPr/>
        <p:txBody>
          <a:bodyPr/>
          <a:lstStyle/>
          <a:p>
            <a:fld id="{6A23FFCD-7A5A-44B8-B89E-8361ED2442A4}" type="slidenum">
              <a:rPr lang="en-US" smtClean="0"/>
              <a:t>12</a:t>
            </a:fld>
            <a:endParaRPr lang="en-US"/>
          </a:p>
        </p:txBody>
      </p:sp>
    </p:spTree>
    <p:extLst>
      <p:ext uri="{BB962C8B-B14F-4D97-AF65-F5344CB8AC3E}">
        <p14:creationId xmlns:p14="http://schemas.microsoft.com/office/powerpoint/2010/main" val="14352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53148C-2F19-45F3-8D02-E85A9A39BA1A}" type="slidenum">
              <a:rPr lang="en-US" smtClean="0"/>
              <a:t>14</a:t>
            </a:fld>
            <a:endParaRPr lang="en-US"/>
          </a:p>
        </p:txBody>
      </p:sp>
    </p:spTree>
    <p:extLst>
      <p:ext uri="{BB962C8B-B14F-4D97-AF65-F5344CB8AC3E}">
        <p14:creationId xmlns:p14="http://schemas.microsoft.com/office/powerpoint/2010/main" val="251910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Rogers case—background-court’s ruling– VP is necessary for EC.  TTY’s do not provide EC.  We’re also investigating effective communications in other state prison systems—lack of (and unequal access to) VPs and also issues like failure to provide interpreters for communications such as doctor’s appointments, classes, and classification; using other inmates as “interpreters,” grievance info. only in written English, and no visual alarms.   Investigations are revealing alarming details including –[share DT’s story re months of rehab classes with no </a:t>
            </a:r>
            <a:r>
              <a:rPr lang="en-US" dirty="0" err="1"/>
              <a:t>terp</a:t>
            </a:r>
            <a:r>
              <a:rPr lang="en-US" dirty="0"/>
              <a:t>.] </a:t>
            </a:r>
          </a:p>
        </p:txBody>
      </p:sp>
      <p:sp>
        <p:nvSpPr>
          <p:cNvPr id="4" name="Slide Number Placeholder 3"/>
          <p:cNvSpPr>
            <a:spLocks noGrp="1"/>
          </p:cNvSpPr>
          <p:nvPr>
            <p:ph type="sldNum" sz="quarter" idx="5"/>
          </p:nvPr>
        </p:nvSpPr>
        <p:spPr/>
        <p:txBody>
          <a:bodyPr/>
          <a:lstStyle/>
          <a:p>
            <a:fld id="{8F53148C-2F19-45F3-8D02-E85A9A39BA1A}" type="slidenum">
              <a:rPr lang="en-US" smtClean="0"/>
              <a:t>15</a:t>
            </a:fld>
            <a:endParaRPr lang="en-US"/>
          </a:p>
        </p:txBody>
      </p:sp>
    </p:spTree>
    <p:extLst>
      <p:ext uri="{BB962C8B-B14F-4D97-AF65-F5344CB8AC3E}">
        <p14:creationId xmlns:p14="http://schemas.microsoft.com/office/powerpoint/2010/main" val="3054447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53148C-2F19-45F3-8D02-E85A9A39BA1A}" type="slidenum">
              <a:rPr lang="en-US" smtClean="0"/>
              <a:t>17</a:t>
            </a:fld>
            <a:endParaRPr lang="en-US"/>
          </a:p>
        </p:txBody>
      </p:sp>
    </p:spTree>
    <p:extLst>
      <p:ext uri="{BB962C8B-B14F-4D97-AF65-F5344CB8AC3E}">
        <p14:creationId xmlns:p14="http://schemas.microsoft.com/office/powerpoint/2010/main" val="158747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F2FB8D3-0D7C-4505-8093-C3A0ABEB58CD}" type="datetimeFigureOut">
              <a:rPr lang="en-US" smtClean="0"/>
              <a:t>11/20/2019</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A6A2A3A-CBAF-47DD-8089-A12180E94F4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287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2FB8D3-0D7C-4505-8093-C3A0ABEB58CD}"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18646401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2FB8D3-0D7C-4505-8093-C3A0ABEB58CD}"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10968639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2FB8D3-0D7C-4505-8093-C3A0ABEB58CD}"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397668716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FB8D3-0D7C-4505-8093-C3A0ABEB58CD}"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2A3A-CBAF-47DD-8089-A12180E94F4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681568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2FB8D3-0D7C-4505-8093-C3A0ABEB58CD}"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104312996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2FB8D3-0D7C-4505-8093-C3A0ABEB58CD}"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418761902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2FB8D3-0D7C-4505-8093-C3A0ABEB58CD}"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36727107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FB8D3-0D7C-4505-8093-C3A0ABEB58CD}"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72412312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FB8D3-0D7C-4505-8093-C3A0ABEB58CD}"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170024308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FB8D3-0D7C-4505-8093-C3A0ABEB58CD}"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6A2A3A-CBAF-47DD-8089-A12180E94F46}" type="slidenum">
              <a:rPr lang="en-US" smtClean="0"/>
              <a:t>‹#›</a:t>
            </a:fld>
            <a:endParaRPr lang="en-US"/>
          </a:p>
        </p:txBody>
      </p:sp>
    </p:spTree>
    <p:extLst>
      <p:ext uri="{BB962C8B-B14F-4D97-AF65-F5344CB8AC3E}">
        <p14:creationId xmlns:p14="http://schemas.microsoft.com/office/powerpoint/2010/main" val="304361562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1F2FB8D3-0D7C-4505-8093-C3A0ABEB58CD}" type="datetimeFigureOut">
              <a:rPr lang="en-US" smtClean="0"/>
              <a:t>11/20/2019</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A6A2A3A-CBAF-47DD-8089-A12180E94F46}" type="slidenum">
              <a:rPr lang="en-US" smtClean="0"/>
              <a:t>‹#›</a:t>
            </a:fld>
            <a:endParaRPr lang="en-US"/>
          </a:p>
        </p:txBody>
      </p:sp>
    </p:spTree>
    <p:extLst>
      <p:ext uri="{BB962C8B-B14F-4D97-AF65-F5344CB8AC3E}">
        <p14:creationId xmlns:p14="http://schemas.microsoft.com/office/powerpoint/2010/main" val="173825588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www.creeclaw.org/donat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9010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435E3-1914-4453-A41E-2849F6B48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11292841" cy="423648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red, black and grey blocked color scheme slide. Words say - CREEC has so much to be thankful for! &#10;As 2019 draws to a close, we take a moment to consider all that CREEC has to be thankful for.&#10;">
            <a:extLst>
              <a:ext uri="{FF2B5EF4-FFF2-40B4-BE49-F238E27FC236}">
                <a16:creationId xmlns:a16="http://schemas.microsoft.com/office/drawing/2014/main" id="{D1391723-B760-4D87-8C27-3898E1CDE497}"/>
              </a:ext>
            </a:extLst>
          </p:cNvPr>
          <p:cNvSpPr>
            <a:spLocks noGrp="1"/>
          </p:cNvSpPr>
          <p:nvPr>
            <p:ph type="ctrTitle"/>
          </p:nvPr>
        </p:nvSpPr>
        <p:spPr>
          <a:xfrm>
            <a:off x="677572" y="646762"/>
            <a:ext cx="9937693" cy="3428328"/>
          </a:xfrm>
        </p:spPr>
        <p:txBody>
          <a:bodyPr anchor="ctr">
            <a:normAutofit/>
          </a:bodyPr>
          <a:lstStyle/>
          <a:p>
            <a:r>
              <a:rPr lang="en-US" dirty="0"/>
              <a:t>CREEC has so much to be thankful for!</a:t>
            </a:r>
            <a:endParaRPr lang="en-US" sz="6000" dirty="0"/>
          </a:p>
        </p:txBody>
      </p:sp>
      <p:sp>
        <p:nvSpPr>
          <p:cNvPr id="10" name="Rectangle 9">
            <a:extLst>
              <a:ext uri="{FF2B5EF4-FFF2-40B4-BE49-F238E27FC236}">
                <a16:creationId xmlns:a16="http://schemas.microsoft.com/office/drawing/2014/main" id="{956E287F-2B11-4E25-A381-2FB11B413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0"/>
            <a:ext cx="11292840" cy="2624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91853B3-E18C-4D36-B992-2F5A9DA32DF0}"/>
              </a:ext>
            </a:extLst>
          </p:cNvPr>
          <p:cNvSpPr>
            <a:spLocks noGrp="1"/>
          </p:cNvSpPr>
          <p:nvPr>
            <p:ph type="subTitle" idx="1"/>
          </p:nvPr>
        </p:nvSpPr>
        <p:spPr>
          <a:xfrm>
            <a:off x="675812" y="4392252"/>
            <a:ext cx="9941211" cy="1745916"/>
          </a:xfrm>
          <a:noFill/>
        </p:spPr>
        <p:txBody>
          <a:bodyPr anchor="t">
            <a:normAutofit/>
          </a:bodyPr>
          <a:lstStyle/>
          <a:p>
            <a:r>
              <a:rPr lang="en-US" sz="3200" dirty="0">
                <a:solidFill>
                  <a:schemeClr val="tx1"/>
                </a:solidFill>
              </a:rPr>
              <a:t>As 2019 draws to a close, we take a moment to consider all that CREEC has to be thankful for.</a:t>
            </a:r>
          </a:p>
        </p:txBody>
      </p:sp>
    </p:spTree>
    <p:extLst>
      <p:ext uri="{BB962C8B-B14F-4D97-AF65-F5344CB8AC3E}">
        <p14:creationId xmlns:p14="http://schemas.microsoft.com/office/powerpoint/2010/main" val="73573505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8C93CBFC-5E6A-4D19-A282-607AA8AFA6A6}"/>
              </a:ext>
            </a:extLst>
          </p:cNvPr>
          <p:cNvPicPr>
            <a:picLocks noGrp="1" noChangeAspect="1"/>
          </p:cNvPicPr>
          <p:nvPr>
            <p:ph type="pic" idx="1"/>
          </p:nvPr>
        </p:nvPicPr>
        <p:blipFill rotWithShape="1">
          <a:blip r:embed="rId2">
            <a:alphaModFix amt="35000"/>
            <a:extLst>
              <a:ext uri="{28A0092B-C50C-407E-A947-70E740481C1C}">
                <a14:useLocalDpi xmlns:a14="http://schemas.microsoft.com/office/drawing/2010/main" val="0"/>
              </a:ext>
            </a:extLst>
          </a:blip>
          <a:srcRect b="15730"/>
          <a:stretch/>
        </p:blipFill>
        <p:spPr>
          <a:xfrm>
            <a:off x="-15240" y="-2"/>
            <a:ext cx="12191980" cy="6858000"/>
          </a:xfrm>
          <a:prstGeom prst="rect">
            <a:avLst/>
          </a:prstGeom>
        </p:spPr>
      </p:pic>
      <p:sp>
        <p:nvSpPr>
          <p:cNvPr id="2" name="Title 1" descr="This slide has a photo of a Mom and her son speaking in sign language to each other. The following text is overlaid: CREEC fights for the rights of deaf immigrants in detention.">
            <a:extLst>
              <a:ext uri="{FF2B5EF4-FFF2-40B4-BE49-F238E27FC236}">
                <a16:creationId xmlns:a16="http://schemas.microsoft.com/office/drawing/2014/main" id="{E42BC61F-B029-4F46-AAFB-73A47436B7B4}"/>
              </a:ext>
            </a:extLst>
          </p:cNvPr>
          <p:cNvSpPr>
            <a:spLocks noGrp="1"/>
          </p:cNvSpPr>
          <p:nvPr>
            <p:ph type="title"/>
          </p:nvPr>
        </p:nvSpPr>
        <p:spPr>
          <a:xfrm>
            <a:off x="1039827" y="676890"/>
            <a:ext cx="10081846" cy="4041648"/>
          </a:xfrm>
        </p:spPr>
        <p:txBody>
          <a:bodyPr vert="horz" lIns="91440" tIns="45720" rIns="91440" bIns="45720" rtlCol="0" anchor="b">
            <a:normAutofit fontScale="90000"/>
          </a:bodyPr>
          <a:lstStyle/>
          <a:p>
            <a:pPr>
              <a:lnSpc>
                <a:spcPct val="85000"/>
              </a:lnSpc>
            </a:pPr>
            <a:br>
              <a:rPr lang="en-US" sz="7200" dirty="0">
                <a:solidFill>
                  <a:schemeClr val="tx1"/>
                </a:solidFill>
              </a:rPr>
            </a:br>
            <a:r>
              <a:rPr lang="en-US" sz="7200" dirty="0">
                <a:solidFill>
                  <a:schemeClr val="tx1"/>
                </a:solidFill>
              </a:rPr>
              <a:t>CREEC fights for the rights of Deaf immigrants in detention.</a:t>
            </a:r>
          </a:p>
        </p:txBody>
      </p:sp>
      <p:sp>
        <p:nvSpPr>
          <p:cNvPr id="15" name="Rectangle 14">
            <a:extLst>
              <a:ext uri="{FF2B5EF4-FFF2-40B4-BE49-F238E27FC236}">
                <a16:creationId xmlns:a16="http://schemas.microsoft.com/office/drawing/2014/main" id="{948C6639-F651-4D15-A695-E9D03BB2A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8C1B9D8-212A-444E-B28D-25DA59618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4513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7DAE0F-AB1F-4168-9417-D8781E33C665}"/>
              </a:ext>
            </a:extLst>
          </p:cNvPr>
          <p:cNvSpPr>
            <a:spLocks noGrp="1"/>
          </p:cNvSpPr>
          <p:nvPr>
            <p:ph type="title"/>
          </p:nvPr>
        </p:nvSpPr>
        <p:spPr>
          <a:xfrm>
            <a:off x="7878675" y="640080"/>
            <a:ext cx="3075836" cy="1325562"/>
          </a:xfrm>
          <a:solidFill>
            <a:srgbClr val="690101"/>
          </a:solidFill>
        </p:spPr>
        <p:txBody>
          <a:bodyPr vert="horz" lIns="91440" tIns="45720" rIns="91440" bIns="45720" rtlCol="0" anchor="b">
            <a:normAutofit fontScale="90000"/>
          </a:bodyPr>
          <a:lstStyle/>
          <a:p>
            <a:r>
              <a:rPr lang="en-US" sz="3200" dirty="0"/>
              <a:t>Sign Language Interpreters in Medical Settings</a:t>
            </a:r>
          </a:p>
        </p:txBody>
      </p:sp>
      <p:pic>
        <p:nvPicPr>
          <p:cNvPr id="6" name="Picture Placeholder 5">
            <a:extLst>
              <a:ext uri="{FF2B5EF4-FFF2-40B4-BE49-F238E27FC236}">
                <a16:creationId xmlns:a16="http://schemas.microsoft.com/office/drawing/2014/main" id="{B78BF705-7768-44CC-8159-4E06E64A1C5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030"/>
          <a:stretch/>
        </p:blipFill>
        <p:spPr>
          <a:xfrm>
            <a:off x="2409789" y="1355698"/>
            <a:ext cx="187637" cy="151369"/>
          </a:xfrm>
          <a:prstGeom prst="rect">
            <a:avLst/>
          </a:prstGeom>
        </p:spPr>
      </p:pic>
      <p:sp>
        <p:nvSpPr>
          <p:cNvPr id="4" name="Text Placeholder 3">
            <a:extLst>
              <a:ext uri="{FF2B5EF4-FFF2-40B4-BE49-F238E27FC236}">
                <a16:creationId xmlns:a16="http://schemas.microsoft.com/office/drawing/2014/main" id="{6A6B2C07-3214-4132-99D2-CC86904C64CF}"/>
              </a:ext>
            </a:extLst>
          </p:cNvPr>
          <p:cNvSpPr>
            <a:spLocks noGrp="1"/>
          </p:cNvSpPr>
          <p:nvPr>
            <p:ph type="body" sz="half" idx="2"/>
          </p:nvPr>
        </p:nvSpPr>
        <p:spPr>
          <a:xfrm>
            <a:off x="7878675" y="1936955"/>
            <a:ext cx="3075836" cy="4243182"/>
          </a:xfrm>
        </p:spPr>
        <p:txBody>
          <a:bodyPr vert="horz" lIns="91440" tIns="45720" rIns="91440" bIns="45720" rtlCol="0">
            <a:normAutofit/>
          </a:bodyPr>
          <a:lstStyle/>
          <a:p>
            <a:pPr indent="-182880"/>
            <a:endParaRPr lang="en-US" sz="1600" dirty="0">
              <a:solidFill>
                <a:schemeClr val="tx1"/>
              </a:solidFill>
            </a:endParaRPr>
          </a:p>
          <a:p>
            <a:pPr indent="-182880"/>
            <a:r>
              <a:rPr lang="en-US" sz="2000" b="1" dirty="0">
                <a:solidFill>
                  <a:schemeClr val="tx1"/>
                </a:solidFill>
              </a:rPr>
              <a:t>Did you know?</a:t>
            </a:r>
          </a:p>
          <a:p>
            <a:pPr indent="-182880"/>
            <a:r>
              <a:rPr lang="en-US" sz="1600" dirty="0">
                <a:solidFill>
                  <a:schemeClr val="tx1"/>
                </a:solidFill>
              </a:rPr>
              <a:t>The Americans with Disabilities Act requires doctors and hospitals to provide Deaf people with “effective communication”.</a:t>
            </a:r>
          </a:p>
          <a:p>
            <a:pPr indent="-182880"/>
            <a:r>
              <a:rPr lang="en-US" sz="2000" b="1" dirty="0">
                <a:solidFill>
                  <a:schemeClr val="tx1"/>
                </a:solidFill>
              </a:rPr>
              <a:t>CREEC does and helps others know it, too.</a:t>
            </a:r>
          </a:p>
        </p:txBody>
      </p:sp>
      <p:sp>
        <p:nvSpPr>
          <p:cNvPr id="13" name="Rectangle 12">
            <a:extLst>
              <a:ext uri="{FF2B5EF4-FFF2-40B4-BE49-F238E27FC236}">
                <a16:creationId xmlns:a16="http://schemas.microsoft.com/office/drawing/2014/main" id="{4CED38CF-5A4C-4EA3-A882-52BD3C726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This is an image of the caduceus medical symbol, a question mark and two hands signing. The Text says, &quot;Sign Language Interpreters in Medical Settings&quot; and &quot;Did you know?&#10;The Americans with Disabilities Act requires doctors and hospitals to provide Deaf people with 'effective communication'. CREEC does and helps others know it, too.&quot;">
            <a:extLst>
              <a:ext uri="{FF2B5EF4-FFF2-40B4-BE49-F238E27FC236}">
                <a16:creationId xmlns:a16="http://schemas.microsoft.com/office/drawing/2014/main" id="{F61FB56A-5480-4D83-BDE0-E20B0BE83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57" y="896297"/>
            <a:ext cx="7377613" cy="5065405"/>
          </a:xfrm>
          <a:prstGeom prst="rect">
            <a:avLst/>
          </a:prstGeom>
        </p:spPr>
      </p:pic>
    </p:spTree>
    <p:extLst>
      <p:ext uri="{BB962C8B-B14F-4D97-AF65-F5344CB8AC3E}">
        <p14:creationId xmlns:p14="http://schemas.microsoft.com/office/powerpoint/2010/main" val="26676049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054F-535A-40DD-9D98-6DA364CAF00B}"/>
              </a:ext>
            </a:extLst>
          </p:cNvPr>
          <p:cNvSpPr>
            <a:spLocks noGrp="1"/>
          </p:cNvSpPr>
          <p:nvPr>
            <p:ph type="title"/>
          </p:nvPr>
        </p:nvSpPr>
        <p:spPr/>
        <p:txBody>
          <a:bodyPr>
            <a:normAutofit fontScale="90000"/>
          </a:bodyPr>
          <a:lstStyle/>
          <a:p>
            <a:r>
              <a:rPr lang="en-US" sz="9600" dirty="0">
                <a:solidFill>
                  <a:schemeClr val="tx1"/>
                </a:solidFill>
              </a:rPr>
              <a:t>FAC</a:t>
            </a:r>
            <a:br>
              <a:rPr lang="en-US" dirty="0"/>
            </a:br>
            <a:endParaRPr lang="en-US" dirty="0"/>
          </a:p>
        </p:txBody>
      </p:sp>
      <p:sp>
        <p:nvSpPr>
          <p:cNvPr id="8" name="Content Placeholder 7">
            <a:extLst>
              <a:ext uri="{FF2B5EF4-FFF2-40B4-BE49-F238E27FC236}">
                <a16:creationId xmlns:a16="http://schemas.microsoft.com/office/drawing/2014/main" id="{E9C96469-7F6A-4534-82CB-73C12002119A}"/>
              </a:ext>
            </a:extLst>
          </p:cNvPr>
          <p:cNvSpPr>
            <a:spLocks noGrp="1"/>
          </p:cNvSpPr>
          <p:nvPr>
            <p:ph idx="1"/>
          </p:nvPr>
        </p:nvSpPr>
        <p:spPr>
          <a:xfrm>
            <a:off x="5770179" y="1694842"/>
            <a:ext cx="5171120" cy="3468316"/>
          </a:xfrm>
        </p:spPr>
        <p:txBody>
          <a:bodyPr>
            <a:normAutofit/>
          </a:bodyPr>
          <a:lstStyle/>
          <a:p>
            <a:r>
              <a:rPr lang="en-US" sz="3600" dirty="0"/>
              <a:t>Upcoming Event or Appointment?</a:t>
            </a:r>
          </a:p>
          <a:p>
            <a:r>
              <a:rPr lang="en-US" sz="3600" dirty="0"/>
              <a:t>Need Interpreter, CART, or other?</a:t>
            </a:r>
          </a:p>
          <a:p>
            <a:r>
              <a:rPr lang="en-US" sz="3600" dirty="0"/>
              <a:t>Told NO?</a:t>
            </a:r>
          </a:p>
          <a:p>
            <a:endParaRPr lang="en-US" sz="4800" dirty="0"/>
          </a:p>
          <a:p>
            <a:endParaRPr lang="en-US" dirty="0"/>
          </a:p>
          <a:p>
            <a:endParaRPr lang="en-US" dirty="0"/>
          </a:p>
        </p:txBody>
      </p:sp>
      <p:sp>
        <p:nvSpPr>
          <p:cNvPr id="6" name="Text Placeholder 5">
            <a:extLst>
              <a:ext uri="{FF2B5EF4-FFF2-40B4-BE49-F238E27FC236}">
                <a16:creationId xmlns:a16="http://schemas.microsoft.com/office/drawing/2014/main" id="{3FEBFCB4-ECDE-4551-AFEE-91F492AA5018}"/>
              </a:ext>
            </a:extLst>
          </p:cNvPr>
          <p:cNvSpPr>
            <a:spLocks noGrp="1"/>
          </p:cNvSpPr>
          <p:nvPr>
            <p:ph type="body" sz="half" idx="2"/>
          </p:nvPr>
        </p:nvSpPr>
        <p:spPr>
          <a:xfrm>
            <a:off x="841248" y="1584098"/>
            <a:ext cx="3883152" cy="3810001"/>
          </a:xfrm>
          <a:prstGeom prst="rightArrow">
            <a:avLst/>
          </a:prstGeom>
          <a:noFill/>
          <a:ln>
            <a:solidFill>
              <a:srgbClr val="6901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b="1" dirty="0">
                <a:solidFill>
                  <a:schemeClr val="tx1"/>
                </a:solidFill>
              </a:rPr>
              <a:t>Fast </a:t>
            </a:r>
          </a:p>
          <a:p>
            <a:r>
              <a:rPr lang="en-US" sz="2400" b="1" dirty="0">
                <a:solidFill>
                  <a:schemeClr val="tx1"/>
                </a:solidFill>
              </a:rPr>
              <a:t>Advocacy for </a:t>
            </a:r>
          </a:p>
          <a:p>
            <a:r>
              <a:rPr lang="en-US" sz="2400" b="1" dirty="0">
                <a:solidFill>
                  <a:schemeClr val="tx1"/>
                </a:solidFill>
              </a:rPr>
              <a:t>Communication</a:t>
            </a:r>
          </a:p>
          <a:p>
            <a:endParaRPr lang="en-US" dirty="0"/>
          </a:p>
        </p:txBody>
      </p:sp>
      <p:sp>
        <p:nvSpPr>
          <p:cNvPr id="4" name="TextBox 3">
            <a:extLst>
              <a:ext uri="{FF2B5EF4-FFF2-40B4-BE49-F238E27FC236}">
                <a16:creationId xmlns:a16="http://schemas.microsoft.com/office/drawing/2014/main" id="{34BD2F81-3DA3-49D9-8D33-53D3C73DB61A}"/>
              </a:ext>
            </a:extLst>
          </p:cNvPr>
          <p:cNvSpPr txBox="1"/>
          <p:nvPr/>
        </p:nvSpPr>
        <p:spPr>
          <a:xfrm>
            <a:off x="0" y="5611505"/>
            <a:ext cx="11306432" cy="1246495"/>
          </a:xfrm>
          <a:prstGeom prst="rect">
            <a:avLst/>
          </a:prstGeom>
          <a:solidFill>
            <a:srgbClr val="690101"/>
          </a:solidFill>
        </p:spPr>
        <p:txBody>
          <a:bodyPr wrap="square" tIns="0" bIns="0" rtlCol="0" anchor="ctr" anchorCtr="0">
            <a:spAutoFit/>
          </a:bodyPr>
          <a:lstStyle/>
          <a:p>
            <a:pPr algn="r"/>
            <a:r>
              <a:rPr lang="en-US" sz="6000" dirty="0">
                <a:solidFill>
                  <a:schemeClr val="bg1"/>
                </a:solidFill>
              </a:rPr>
              <a:t>                  CREEC can help</a:t>
            </a:r>
          </a:p>
          <a:p>
            <a:endParaRPr lang="en-US" dirty="0"/>
          </a:p>
        </p:txBody>
      </p:sp>
    </p:spTree>
    <p:extLst>
      <p:ext uri="{BB962C8B-B14F-4D97-AF65-F5344CB8AC3E}">
        <p14:creationId xmlns:p14="http://schemas.microsoft.com/office/powerpoint/2010/main" val="4319457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8C9BE48-D574-4AF9-A9CB-CBD589067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0059FD-A6EB-4C65-8172-CD489B9E3EE6}"/>
              </a:ext>
            </a:extLst>
          </p:cNvPr>
          <p:cNvSpPr>
            <a:spLocks noGrp="1"/>
          </p:cNvSpPr>
          <p:nvPr>
            <p:ph type="title"/>
          </p:nvPr>
        </p:nvSpPr>
        <p:spPr>
          <a:xfrm>
            <a:off x="7393771" y="365760"/>
            <a:ext cx="3560741" cy="1325562"/>
          </a:xfrm>
        </p:spPr>
        <p:txBody>
          <a:bodyPr vert="horz" lIns="91440" tIns="45720" rIns="91440" bIns="45720" rtlCol="0" anchor="b">
            <a:normAutofit/>
          </a:bodyPr>
          <a:lstStyle/>
          <a:p>
            <a:r>
              <a:rPr lang="en-US" sz="4000" dirty="0" err="1">
                <a:solidFill>
                  <a:schemeClr val="tx1"/>
                </a:solidFill>
              </a:rPr>
              <a:t>Fraihat</a:t>
            </a:r>
            <a:r>
              <a:rPr lang="en-US" sz="4000" dirty="0">
                <a:solidFill>
                  <a:schemeClr val="tx1"/>
                </a:solidFill>
              </a:rPr>
              <a:t> v. ICE </a:t>
            </a:r>
          </a:p>
        </p:txBody>
      </p:sp>
      <p:pic>
        <p:nvPicPr>
          <p:cNvPr id="18" name="Picture 17">
            <a:extLst>
              <a:ext uri="{FF2B5EF4-FFF2-40B4-BE49-F238E27FC236}">
                <a16:creationId xmlns:a16="http://schemas.microsoft.com/office/drawing/2014/main" id="{A78C14A5-5AD8-4D19-8BF8-6B784AB19823}"/>
              </a:ext>
            </a:extLst>
          </p:cNvPr>
          <p:cNvPicPr>
            <a:picLocks noChangeAspect="1"/>
          </p:cNvPicPr>
          <p:nvPr/>
        </p:nvPicPr>
        <p:blipFill rotWithShape="1">
          <a:blip r:embed="rId2">
            <a:extLst>
              <a:ext uri="{28A0092B-C50C-407E-A947-70E740481C1C}">
                <a14:useLocalDpi xmlns:a14="http://schemas.microsoft.com/office/drawing/2010/main" val="0"/>
              </a:ext>
            </a:extLst>
          </a:blip>
          <a:srcRect l="15231" r="36654" b="2"/>
          <a:stretch/>
        </p:blipFill>
        <p:spPr>
          <a:xfrm>
            <a:off x="-8295" y="-6"/>
            <a:ext cx="3560740" cy="4162622"/>
          </a:xfrm>
          <a:prstGeom prst="rect">
            <a:avLst/>
          </a:prstGeom>
        </p:spPr>
      </p:pic>
      <p:pic>
        <p:nvPicPr>
          <p:cNvPr id="8" name="Picture 7" descr="This slide contains four photos taken at a recent rally in California when CREEC and others filed a lawsuit against ICE (Fraihat v. ICE) on August 19, 2019. The text says the following, &quot;August 19, 2019&#10;Nationwide class action filed with co-counsel, DRA, SPLC, &amp; Orrick, Herrington &amp; Sutcliffe LLP. Fighting for appropriate medical and mental health care and disability rights for immigrants in detention.&quot;">
            <a:extLst>
              <a:ext uri="{FF2B5EF4-FFF2-40B4-BE49-F238E27FC236}">
                <a16:creationId xmlns:a16="http://schemas.microsoft.com/office/drawing/2014/main" id="{56253C2C-1647-4274-8388-398D8F47F6C9}"/>
              </a:ext>
            </a:extLst>
          </p:cNvPr>
          <p:cNvPicPr>
            <a:picLocks noChangeAspect="1"/>
          </p:cNvPicPr>
          <p:nvPr/>
        </p:nvPicPr>
        <p:blipFill rotWithShape="1">
          <a:blip r:embed="rId3">
            <a:extLst>
              <a:ext uri="{28A0092B-C50C-407E-A947-70E740481C1C}">
                <a14:useLocalDpi xmlns:a14="http://schemas.microsoft.com/office/drawing/2010/main" val="0"/>
              </a:ext>
            </a:extLst>
          </a:blip>
          <a:srcRect r="12322" b="-1"/>
          <a:stretch/>
        </p:blipFill>
        <p:spPr>
          <a:xfrm rot="16200000">
            <a:off x="3342944" y="300939"/>
            <a:ext cx="4162617" cy="3560740"/>
          </a:xfrm>
          <a:prstGeom prst="rect">
            <a:avLst/>
          </a:prstGeom>
        </p:spPr>
      </p:pic>
      <p:sp>
        <p:nvSpPr>
          <p:cNvPr id="4" name="Text Placeholder 3">
            <a:extLst>
              <a:ext uri="{FF2B5EF4-FFF2-40B4-BE49-F238E27FC236}">
                <a16:creationId xmlns:a16="http://schemas.microsoft.com/office/drawing/2014/main" id="{D24D81CB-6E8F-4491-82A4-BF5A61DE032D}"/>
              </a:ext>
            </a:extLst>
          </p:cNvPr>
          <p:cNvSpPr>
            <a:spLocks noGrp="1"/>
          </p:cNvSpPr>
          <p:nvPr>
            <p:ph type="body" sz="half" idx="2"/>
          </p:nvPr>
        </p:nvSpPr>
        <p:spPr>
          <a:xfrm>
            <a:off x="7496702" y="1691322"/>
            <a:ext cx="3457810" cy="4476750"/>
          </a:xfrm>
        </p:spPr>
        <p:txBody>
          <a:bodyPr vert="horz" lIns="91440" tIns="45720" rIns="91440" bIns="45720" rtlCol="0">
            <a:normAutofit/>
          </a:bodyPr>
          <a:lstStyle/>
          <a:p>
            <a:pPr indent="-182880">
              <a:spcBef>
                <a:spcPts val="1400"/>
              </a:spcBef>
            </a:pPr>
            <a:r>
              <a:rPr lang="en-US" sz="1600" dirty="0">
                <a:solidFill>
                  <a:schemeClr val="tx1"/>
                </a:solidFill>
              </a:rPr>
              <a:t>August 19, 2019</a:t>
            </a:r>
          </a:p>
          <a:p>
            <a:pPr indent="-182880">
              <a:spcBef>
                <a:spcPts val="1400"/>
              </a:spcBef>
            </a:pPr>
            <a:r>
              <a:rPr lang="en-US" sz="1800" dirty="0">
                <a:solidFill>
                  <a:schemeClr val="tx1"/>
                </a:solidFill>
              </a:rPr>
              <a:t>Nationwide class action filed with co-counsel, DRA, SPLC, &amp; Orrick, Herrington &amp; Sutcliffe LLP. Fighting for appropriate medical and mental health care and disability rights for immigrants in detention. </a:t>
            </a:r>
          </a:p>
        </p:txBody>
      </p:sp>
      <p:sp>
        <p:nvSpPr>
          <p:cNvPr id="47" name="Rectangle 46">
            <a:extLst>
              <a:ext uri="{FF2B5EF4-FFF2-40B4-BE49-F238E27FC236}">
                <a16:creationId xmlns:a16="http://schemas.microsoft.com/office/drawing/2014/main" id="{0796353C-A5F8-474B-9711-B70F2A245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924CD38E-07AC-4DB1-A6E1-BC071D2AC29F}"/>
              </a:ext>
            </a:extLst>
          </p:cNvPr>
          <p:cNvPicPr>
            <a:picLocks noChangeAspect="1"/>
          </p:cNvPicPr>
          <p:nvPr/>
        </p:nvPicPr>
        <p:blipFill rotWithShape="1">
          <a:blip r:embed="rId4">
            <a:extLst>
              <a:ext uri="{28A0092B-C50C-407E-A947-70E740481C1C}">
                <a14:useLocalDpi xmlns:a14="http://schemas.microsoft.com/office/drawing/2010/main" val="0"/>
              </a:ext>
            </a:extLst>
          </a:blip>
          <a:srcRect r="2" b="2496"/>
          <a:stretch/>
        </p:blipFill>
        <p:spPr>
          <a:xfrm>
            <a:off x="-8297" y="4254061"/>
            <a:ext cx="3560741" cy="2603939"/>
          </a:xfrm>
          <a:prstGeom prst="rect">
            <a:avLst/>
          </a:prstGeom>
        </p:spPr>
      </p:pic>
      <p:pic>
        <p:nvPicPr>
          <p:cNvPr id="14" name="Picture 13">
            <a:extLst>
              <a:ext uri="{FF2B5EF4-FFF2-40B4-BE49-F238E27FC236}">
                <a16:creationId xmlns:a16="http://schemas.microsoft.com/office/drawing/2014/main" id="{A97AF9A8-496F-4182-BCF1-C5AB05BCC428}"/>
              </a:ext>
            </a:extLst>
          </p:cNvPr>
          <p:cNvPicPr>
            <a:picLocks noChangeAspect="1"/>
          </p:cNvPicPr>
          <p:nvPr/>
        </p:nvPicPr>
        <p:blipFill rotWithShape="1">
          <a:blip r:embed="rId5">
            <a:extLst>
              <a:ext uri="{28A0092B-C50C-407E-A947-70E740481C1C}">
                <a14:useLocalDpi xmlns:a14="http://schemas.microsoft.com/office/drawing/2010/main" val="0"/>
              </a:ext>
            </a:extLst>
          </a:blip>
          <a:srcRect t="228" r="2" b="2268"/>
          <a:stretch/>
        </p:blipFill>
        <p:spPr>
          <a:xfrm>
            <a:off x="3643883" y="4254066"/>
            <a:ext cx="3560741" cy="2603939"/>
          </a:xfrm>
          <a:prstGeom prst="rect">
            <a:avLst/>
          </a:prstGeom>
        </p:spPr>
      </p:pic>
    </p:spTree>
    <p:extLst>
      <p:ext uri="{BB962C8B-B14F-4D97-AF65-F5344CB8AC3E}">
        <p14:creationId xmlns:p14="http://schemas.microsoft.com/office/powerpoint/2010/main" val="233419321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84CD-C010-443D-B058-52063D61E43F}"/>
              </a:ext>
            </a:extLst>
          </p:cNvPr>
          <p:cNvSpPr>
            <a:spLocks noGrp="1"/>
          </p:cNvSpPr>
          <p:nvPr>
            <p:ph type="title"/>
          </p:nvPr>
        </p:nvSpPr>
        <p:spPr>
          <a:xfrm>
            <a:off x="145774" y="5257800"/>
            <a:ext cx="10750826" cy="914400"/>
          </a:xfrm>
        </p:spPr>
        <p:txBody>
          <a:bodyPr/>
          <a:lstStyle/>
          <a:p>
            <a:r>
              <a:rPr lang="en-US" dirty="0"/>
              <a:t>Open Captioning at Broncos Stadium at Mile High – ready for the first pre-season game!   </a:t>
            </a:r>
            <a:r>
              <a:rPr lang="en-US" sz="1600" dirty="0"/>
              <a:t>August 29, 2019</a:t>
            </a:r>
          </a:p>
        </p:txBody>
      </p:sp>
      <p:sp>
        <p:nvSpPr>
          <p:cNvPr id="4" name="Text Placeholder 3">
            <a:extLst>
              <a:ext uri="{FF2B5EF4-FFF2-40B4-BE49-F238E27FC236}">
                <a16:creationId xmlns:a16="http://schemas.microsoft.com/office/drawing/2014/main" id="{CC5BA9F4-0F8B-4609-A462-E6973469CD3C}"/>
              </a:ext>
            </a:extLst>
          </p:cNvPr>
          <p:cNvSpPr>
            <a:spLocks noGrp="1"/>
          </p:cNvSpPr>
          <p:nvPr>
            <p:ph type="body" sz="half" idx="2"/>
          </p:nvPr>
        </p:nvSpPr>
        <p:spPr/>
        <p:txBody>
          <a:bodyPr>
            <a:normAutofit/>
          </a:bodyPr>
          <a:lstStyle/>
          <a:p>
            <a:r>
              <a:rPr lang="en-US" sz="1800" dirty="0"/>
              <a:t> </a:t>
            </a:r>
          </a:p>
        </p:txBody>
      </p:sp>
      <p:sp>
        <p:nvSpPr>
          <p:cNvPr id="8" name="Title 1">
            <a:extLst>
              <a:ext uri="{FF2B5EF4-FFF2-40B4-BE49-F238E27FC236}">
                <a16:creationId xmlns:a16="http://schemas.microsoft.com/office/drawing/2014/main" id="{7208E68D-ECBC-479B-863B-3897942E166F}"/>
              </a:ext>
            </a:extLst>
          </p:cNvPr>
          <p:cNvSpPr txBox="1">
            <a:spLocks/>
          </p:cNvSpPr>
          <p:nvPr/>
        </p:nvSpPr>
        <p:spPr>
          <a:xfrm>
            <a:off x="3229964" y="6146007"/>
            <a:ext cx="8295860" cy="5857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kern="1200" spc="-50" baseline="0">
                <a:solidFill>
                  <a:schemeClr val="bg1"/>
                </a:solidFill>
                <a:latin typeface="+mj-lt"/>
                <a:ea typeface="+mj-ea"/>
                <a:cs typeface="+mj-cs"/>
              </a:defRPr>
            </a:lvl1pPr>
          </a:lstStyle>
          <a:p>
            <a:r>
              <a:rPr lang="en-US" sz="2200" dirty="0"/>
              <a:t>Up next – Online video content captioning at major universities. </a:t>
            </a:r>
          </a:p>
        </p:txBody>
      </p:sp>
      <p:pic>
        <p:nvPicPr>
          <p:cNvPr id="11" name="Picture Placeholder 10" descr="This is a photo of the Broncos stadium in Denver. It shows open captioning on the LED screens. The text says, &quot;Open Captioning at Broncos Stadium at Mile High – ready for the first pre-season game!   August 29, 2019&quot; and &quot;Up next – Online video content captioning at major universities.&quot;">
            <a:extLst>
              <a:ext uri="{FF2B5EF4-FFF2-40B4-BE49-F238E27FC236}">
                <a16:creationId xmlns:a16="http://schemas.microsoft.com/office/drawing/2014/main" id="{716C1554-B63E-4CE7-93B1-C812BB5F1D7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722" b="19722"/>
          <a:stretch>
            <a:fillRect/>
          </a:stretch>
        </p:blipFill>
        <p:spPr/>
      </p:pic>
    </p:spTree>
    <p:extLst>
      <p:ext uri="{BB962C8B-B14F-4D97-AF65-F5344CB8AC3E}">
        <p14:creationId xmlns:p14="http://schemas.microsoft.com/office/powerpoint/2010/main" val="14687161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F514144D-0FF4-42C3-AC14-1B44BC8578D1}"/>
              </a:ext>
            </a:extLst>
          </p:cNvPr>
          <p:cNvSpPr>
            <a:spLocks noGrp="1"/>
          </p:cNvSpPr>
          <p:nvPr>
            <p:ph type="title"/>
          </p:nvPr>
        </p:nvSpPr>
        <p:spPr>
          <a:xfrm>
            <a:off x="6744929" y="758952"/>
            <a:ext cx="3935262" cy="3679893"/>
          </a:xfrm>
        </p:spPr>
        <p:txBody>
          <a:bodyPr vert="horz" lIns="91440" tIns="45720" rIns="91440" bIns="45720" rtlCol="0" anchor="b">
            <a:normAutofit/>
          </a:bodyPr>
          <a:lstStyle/>
          <a:p>
            <a:pPr>
              <a:lnSpc>
                <a:spcPct val="85000"/>
              </a:lnSpc>
            </a:pPr>
            <a:r>
              <a:rPr lang="en-US" sz="2900" dirty="0">
                <a:solidFill>
                  <a:schemeClr val="tx1"/>
                </a:solidFill>
              </a:rPr>
              <a:t>Summary judgement requiring the Colorado Department of Corrections to provide videophones to Deaf and hard of hearing prisoners and prisoners with DHOH family and friends.</a:t>
            </a:r>
          </a:p>
        </p:txBody>
      </p:sp>
      <p:pic>
        <p:nvPicPr>
          <p:cNvPr id="21" name="Picture Placeholder 20" descr="This slide shows a drawing of a cell phone with a person doing sign language on the screen. It represents video phone conversations. The text says, Summary judgement requiring the Colorado Department of Corrections to provide videophones to Deaf and hard of hearing prisoners and prisoners with DHOH family and friends.  November 2019">
            <a:extLst>
              <a:ext uri="{FF2B5EF4-FFF2-40B4-BE49-F238E27FC236}">
                <a16:creationId xmlns:a16="http://schemas.microsoft.com/office/drawing/2014/main" id="{95703501-1B24-4DCB-8738-1F073ADC801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665" r="16456"/>
          <a:stretch/>
        </p:blipFill>
        <p:spPr>
          <a:xfrm>
            <a:off x="452761" y="10"/>
            <a:ext cx="5643239" cy="6857990"/>
          </a:xfrm>
          <a:prstGeom prst="rect">
            <a:avLst/>
          </a:prstGeom>
        </p:spPr>
      </p:pic>
      <p:sp>
        <p:nvSpPr>
          <p:cNvPr id="2" name="TextBox 1">
            <a:extLst>
              <a:ext uri="{FF2B5EF4-FFF2-40B4-BE49-F238E27FC236}">
                <a16:creationId xmlns:a16="http://schemas.microsoft.com/office/drawing/2014/main" id="{3882D03E-9579-4F4D-B632-418B4E139D85}"/>
              </a:ext>
            </a:extLst>
          </p:cNvPr>
          <p:cNvSpPr txBox="1"/>
          <p:nvPr/>
        </p:nvSpPr>
        <p:spPr>
          <a:xfrm>
            <a:off x="8712560" y="5281449"/>
            <a:ext cx="2617076" cy="369332"/>
          </a:xfrm>
          <a:prstGeom prst="rect">
            <a:avLst/>
          </a:prstGeom>
          <a:noFill/>
        </p:spPr>
        <p:txBody>
          <a:bodyPr wrap="square" rtlCol="0">
            <a:spAutoFit/>
          </a:bodyPr>
          <a:lstStyle/>
          <a:p>
            <a:r>
              <a:rPr lang="en-US" dirty="0">
                <a:solidFill>
                  <a:schemeClr val="bg1"/>
                </a:solidFill>
              </a:rPr>
              <a:t>November, 2019</a:t>
            </a:r>
          </a:p>
        </p:txBody>
      </p:sp>
    </p:spTree>
    <p:extLst>
      <p:ext uri="{BB962C8B-B14F-4D97-AF65-F5344CB8AC3E}">
        <p14:creationId xmlns:p14="http://schemas.microsoft.com/office/powerpoint/2010/main" val="114818516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2F66-99C4-4C51-99F5-F743F914356C}"/>
              </a:ext>
            </a:extLst>
          </p:cNvPr>
          <p:cNvSpPr>
            <a:spLocks noGrp="1"/>
          </p:cNvSpPr>
          <p:nvPr>
            <p:ph type="title"/>
          </p:nvPr>
        </p:nvSpPr>
        <p:spPr>
          <a:xfrm>
            <a:off x="238538" y="5500297"/>
            <a:ext cx="10446026" cy="914400"/>
          </a:xfrm>
        </p:spPr>
        <p:txBody>
          <a:bodyPr>
            <a:normAutofit fontScale="90000"/>
          </a:bodyPr>
          <a:lstStyle/>
          <a:p>
            <a:r>
              <a:rPr lang="en-US" dirty="0"/>
              <a:t>We think a two-tiered health care system with a racial bias is unfair. So we’re helping MALDEF and courageous plaintiffs challenge reimbursement rates in California’s Medicaid system. </a:t>
            </a:r>
          </a:p>
        </p:txBody>
      </p:sp>
      <p:pic>
        <p:nvPicPr>
          <p:cNvPr id="6" name="Picture Placeholder 5" descr="This photo shows a woman speaking into a Telemundo microphone with her son standing at her side. The text says, &quot;We think a two-tiered health care system with a racial bias is unfair. So we’re helping MALDEF and courageous plaintiffs challenge reimbursement rates in California’s Medicaid system.&quot; This is an ongoing case. Photo credit is to, photo credit to&#10;Mike Chavez/SEIU-UHW&#10;">
            <a:extLst>
              <a:ext uri="{FF2B5EF4-FFF2-40B4-BE49-F238E27FC236}">
                <a16:creationId xmlns:a16="http://schemas.microsoft.com/office/drawing/2014/main" id="{5D6EAB86-E213-4515-8CDE-46F33B2B431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56" b="26446"/>
          <a:stretch/>
        </p:blipFill>
        <p:spPr>
          <a:xfrm>
            <a:off x="0" y="-253496"/>
            <a:ext cx="11292840" cy="5386812"/>
          </a:xfrm>
        </p:spPr>
      </p:pic>
      <p:sp>
        <p:nvSpPr>
          <p:cNvPr id="3" name="TextBox 2">
            <a:extLst>
              <a:ext uri="{FF2B5EF4-FFF2-40B4-BE49-F238E27FC236}">
                <a16:creationId xmlns:a16="http://schemas.microsoft.com/office/drawing/2014/main" id="{027B60A2-8F93-4B6C-92D5-9BFFA14B5011}"/>
              </a:ext>
            </a:extLst>
          </p:cNvPr>
          <p:cNvSpPr txBox="1"/>
          <p:nvPr/>
        </p:nvSpPr>
        <p:spPr>
          <a:xfrm>
            <a:off x="9041295" y="6306023"/>
            <a:ext cx="2319131" cy="475655"/>
          </a:xfrm>
          <a:prstGeom prst="rect">
            <a:avLst/>
          </a:prstGeom>
          <a:noFill/>
        </p:spPr>
        <p:txBody>
          <a:bodyPr wrap="square" rtlCol="0">
            <a:spAutoFit/>
          </a:bodyPr>
          <a:lstStyle/>
          <a:p>
            <a:r>
              <a:rPr lang="en-US" sz="1400" dirty="0">
                <a:solidFill>
                  <a:schemeClr val="bg1"/>
                </a:solidFill>
              </a:rPr>
              <a:t>photo credit to</a:t>
            </a:r>
          </a:p>
          <a:p>
            <a:r>
              <a:rPr lang="en-US" sz="1400" dirty="0">
                <a:solidFill>
                  <a:schemeClr val="bg1"/>
                </a:solidFill>
              </a:rPr>
              <a:t>Mike Chavez/SEIU-UHW</a:t>
            </a:r>
          </a:p>
        </p:txBody>
      </p:sp>
    </p:spTree>
    <p:extLst>
      <p:ext uri="{BB962C8B-B14F-4D97-AF65-F5344CB8AC3E}">
        <p14:creationId xmlns:p14="http://schemas.microsoft.com/office/powerpoint/2010/main" val="333530838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29E13-9D29-4439-8887-7D01A31DB730}"/>
              </a:ext>
            </a:extLst>
          </p:cNvPr>
          <p:cNvSpPr>
            <a:spLocks noGrp="1"/>
          </p:cNvSpPr>
          <p:nvPr>
            <p:ph type="title"/>
          </p:nvPr>
        </p:nvSpPr>
        <p:spPr>
          <a:xfrm>
            <a:off x="807621" y="2630531"/>
            <a:ext cx="4320432" cy="1596936"/>
          </a:xfrm>
          <a:noFill/>
        </p:spPr>
        <p:txBody>
          <a:bodyPr vert="horz" lIns="91440" tIns="45720" rIns="91440" bIns="45720" rtlCol="0" anchor="t">
            <a:normAutofit/>
          </a:bodyPr>
          <a:lstStyle/>
          <a:p>
            <a:pPr>
              <a:spcAft>
                <a:spcPts val="600"/>
              </a:spcAft>
            </a:pPr>
            <a:r>
              <a:rPr lang="en-US" sz="6000" dirty="0">
                <a:solidFill>
                  <a:srgbClr val="FFFFFF"/>
                </a:solidFill>
              </a:rPr>
              <a:t> Impact</a:t>
            </a:r>
          </a:p>
          <a:p>
            <a:pPr>
              <a:spcAft>
                <a:spcPts val="600"/>
              </a:spcAft>
            </a:pPr>
            <a:r>
              <a:rPr lang="en-US" sz="2800" dirty="0">
                <a:solidFill>
                  <a:srgbClr val="FFFFFF"/>
                </a:solidFill>
              </a:rPr>
              <a:t>“Small but mighty”</a:t>
            </a:r>
          </a:p>
        </p:txBody>
      </p:sp>
      <p:sp useBgFill="1">
        <p:nvSpPr>
          <p:cNvPr id="15" name="Rectangle 14">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This slide says that CREEC has a big impact for a small organization (Small but Mighty). The text says, that we do the following Education-related work:&#10;Teach “know your rights and advocate”;&#10;Inform providers, venue owners, municipalities; Resource for fellow lawyers and advocates. We do the following Enforcement-related work: Class-action litigation; Litigation on behalf of organizational plaintiffs; Structured negotiations; Direct representation&#10;">
            <a:extLst>
              <a:ext uri="{FF2B5EF4-FFF2-40B4-BE49-F238E27FC236}">
                <a16:creationId xmlns:a16="http://schemas.microsoft.com/office/drawing/2014/main" id="{B6BB843A-61D7-4A99-89DF-9B524F6D79A0}"/>
              </a:ext>
            </a:extLst>
          </p:cNvPr>
          <p:cNvSpPr>
            <a:spLocks noGrp="1"/>
          </p:cNvSpPr>
          <p:nvPr>
            <p:ph idx="1"/>
          </p:nvPr>
        </p:nvSpPr>
        <p:spPr>
          <a:xfrm>
            <a:off x="4631863" y="1142998"/>
            <a:ext cx="6360967" cy="4572001"/>
          </a:xfrm>
        </p:spPr>
        <p:txBody>
          <a:bodyPr vert="horz" lIns="91440" tIns="45720" rIns="91440" bIns="45720" rtlCol="0">
            <a:normAutofit/>
          </a:bodyPr>
          <a:lstStyle/>
          <a:p>
            <a:pPr marL="0" indent="0">
              <a:spcAft>
                <a:spcPts val="600"/>
              </a:spcAft>
              <a:buNone/>
            </a:pPr>
            <a:r>
              <a:rPr lang="en-US" sz="2800" b="1" dirty="0"/>
              <a:t>Education</a:t>
            </a:r>
          </a:p>
          <a:p>
            <a:pPr marL="160020">
              <a:spcBef>
                <a:spcPts val="0"/>
              </a:spcBef>
              <a:spcAft>
                <a:spcPts val="600"/>
              </a:spcAft>
              <a:buFont typeface="Arial" panose="020B0604020202020204" pitchFamily="34" charset="0"/>
              <a:buChar char="•"/>
            </a:pPr>
            <a:r>
              <a:rPr lang="en-US" sz="2000" dirty="0"/>
              <a:t>Teach “know your rights and advocate”</a:t>
            </a:r>
          </a:p>
          <a:p>
            <a:pPr marL="160020">
              <a:spcBef>
                <a:spcPts val="0"/>
              </a:spcBef>
              <a:spcAft>
                <a:spcPts val="600"/>
              </a:spcAft>
              <a:buFont typeface="Arial" panose="020B0604020202020204" pitchFamily="34" charset="0"/>
              <a:buChar char="•"/>
            </a:pPr>
            <a:r>
              <a:rPr lang="en-US" sz="2000" dirty="0"/>
              <a:t>Inform providers, venue owners, municipalities</a:t>
            </a:r>
          </a:p>
          <a:p>
            <a:pPr marL="160020">
              <a:spcBef>
                <a:spcPts val="0"/>
              </a:spcBef>
              <a:spcAft>
                <a:spcPts val="600"/>
              </a:spcAft>
              <a:buFont typeface="Arial" panose="020B0604020202020204" pitchFamily="34" charset="0"/>
              <a:buChar char="•"/>
            </a:pPr>
            <a:r>
              <a:rPr lang="en-US" sz="2000" dirty="0"/>
              <a:t>Resource for fellow lawyers and advocates</a:t>
            </a:r>
          </a:p>
          <a:p>
            <a:pPr>
              <a:spcAft>
                <a:spcPts val="600"/>
              </a:spcAft>
            </a:pPr>
            <a:endParaRPr lang="en-US" sz="1900" dirty="0"/>
          </a:p>
          <a:p>
            <a:pPr marL="0" indent="0">
              <a:spcAft>
                <a:spcPts val="600"/>
              </a:spcAft>
              <a:buNone/>
            </a:pPr>
            <a:r>
              <a:rPr lang="en-US" sz="2800" b="1" dirty="0"/>
              <a:t>Enforcement</a:t>
            </a:r>
          </a:p>
          <a:p>
            <a:pPr marL="160020">
              <a:spcBef>
                <a:spcPts val="0"/>
              </a:spcBef>
              <a:spcAft>
                <a:spcPts val="600"/>
              </a:spcAft>
              <a:buFont typeface="Arial" panose="020B0604020202020204" pitchFamily="34" charset="0"/>
              <a:buChar char="•"/>
            </a:pPr>
            <a:r>
              <a:rPr lang="en-US" sz="2000" dirty="0"/>
              <a:t>Class-action litigation</a:t>
            </a:r>
          </a:p>
          <a:p>
            <a:pPr marL="160020">
              <a:spcBef>
                <a:spcPts val="0"/>
              </a:spcBef>
              <a:spcAft>
                <a:spcPts val="600"/>
              </a:spcAft>
              <a:buFont typeface="Arial" panose="020B0604020202020204" pitchFamily="34" charset="0"/>
              <a:buChar char="•"/>
            </a:pPr>
            <a:r>
              <a:rPr lang="en-US" sz="2000" dirty="0"/>
              <a:t>Litigation on behalf of organizational plaintiffs</a:t>
            </a:r>
          </a:p>
          <a:p>
            <a:pPr marL="160020">
              <a:spcBef>
                <a:spcPts val="0"/>
              </a:spcBef>
              <a:spcAft>
                <a:spcPts val="600"/>
              </a:spcAft>
              <a:buFont typeface="Arial" panose="020B0604020202020204" pitchFamily="34" charset="0"/>
              <a:buChar char="•"/>
            </a:pPr>
            <a:r>
              <a:rPr lang="en-US" sz="2000" dirty="0"/>
              <a:t>Structured negotiations</a:t>
            </a:r>
          </a:p>
          <a:p>
            <a:pPr marL="160020">
              <a:spcBef>
                <a:spcPts val="0"/>
              </a:spcBef>
              <a:spcAft>
                <a:spcPts val="600"/>
              </a:spcAft>
              <a:buFont typeface="Arial" panose="020B0604020202020204" pitchFamily="34" charset="0"/>
              <a:buChar char="•"/>
            </a:pPr>
            <a:r>
              <a:rPr lang="en-US" sz="2000" dirty="0"/>
              <a:t>Direct representation</a:t>
            </a:r>
          </a:p>
        </p:txBody>
      </p:sp>
    </p:spTree>
    <p:extLst>
      <p:ext uri="{BB962C8B-B14F-4D97-AF65-F5344CB8AC3E}">
        <p14:creationId xmlns:p14="http://schemas.microsoft.com/office/powerpoint/2010/main" val="189668252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90101"/>
        </a:solidFill>
        <a:effectLst/>
      </p:bgPr>
    </p:bg>
    <p:spTree>
      <p:nvGrpSpPr>
        <p:cNvPr id="1" name=""/>
        <p:cNvGrpSpPr/>
        <p:nvPr/>
      </p:nvGrpSpPr>
      <p:grpSpPr>
        <a:xfrm>
          <a:off x="0" y="0"/>
          <a:ext cx="0" cy="0"/>
          <a:chOff x="0" y="0"/>
          <a:chExt cx="0" cy="0"/>
        </a:xfrm>
      </p:grpSpPr>
      <p:sp>
        <p:nvSpPr>
          <p:cNvPr id="2" name="Title 1" descr="This slide expresses our appreciation to CREEC supporters. ">
            <a:extLst>
              <a:ext uri="{FF2B5EF4-FFF2-40B4-BE49-F238E27FC236}">
                <a16:creationId xmlns:a16="http://schemas.microsoft.com/office/drawing/2014/main" id="{E7FA16ED-90A2-4036-ABD5-776828C2AFB7}"/>
              </a:ext>
            </a:extLst>
          </p:cNvPr>
          <p:cNvSpPr>
            <a:spLocks noGrp="1"/>
          </p:cNvSpPr>
          <p:nvPr>
            <p:ph type="title"/>
          </p:nvPr>
        </p:nvSpPr>
        <p:spPr>
          <a:xfrm>
            <a:off x="640910" y="1053006"/>
            <a:ext cx="9418320" cy="4041648"/>
          </a:xfrm>
        </p:spPr>
        <p:txBody>
          <a:bodyPr/>
          <a:lstStyle/>
          <a:p>
            <a:r>
              <a:rPr lang="en-US" dirty="0">
                <a:solidFill>
                  <a:schemeClr val="bg1"/>
                </a:solidFill>
              </a:rPr>
              <a:t>And We’re Thankful for…YOU!</a:t>
            </a:r>
            <a:br>
              <a:rPr lang="en-US" dirty="0">
                <a:solidFill>
                  <a:srgbClr val="690101"/>
                </a:solidFill>
              </a:rPr>
            </a:br>
            <a:endParaRPr lang="en-US" dirty="0">
              <a:solidFill>
                <a:srgbClr val="690101"/>
              </a:solidFill>
            </a:endParaRPr>
          </a:p>
        </p:txBody>
      </p:sp>
      <p:sp>
        <p:nvSpPr>
          <p:cNvPr id="3" name="Text Placeholder 2">
            <a:extLst>
              <a:ext uri="{FF2B5EF4-FFF2-40B4-BE49-F238E27FC236}">
                <a16:creationId xmlns:a16="http://schemas.microsoft.com/office/drawing/2014/main" id="{07812084-9E8E-4D36-806B-6DEBEA96CD49}"/>
              </a:ext>
            </a:extLst>
          </p:cNvPr>
          <p:cNvSpPr>
            <a:spLocks noGrp="1"/>
          </p:cNvSpPr>
          <p:nvPr>
            <p:ph type="body" idx="1"/>
          </p:nvPr>
        </p:nvSpPr>
        <p:spPr>
          <a:xfrm>
            <a:off x="640910" y="4660900"/>
            <a:ext cx="10362692" cy="2197100"/>
          </a:xfrm>
        </p:spPr>
        <p:txBody>
          <a:bodyPr>
            <a:normAutofit/>
          </a:bodyPr>
          <a:lstStyle/>
          <a:p>
            <a:pPr algn="r"/>
            <a:endParaRPr lang="en-US" sz="4000" dirty="0">
              <a:solidFill>
                <a:schemeClr val="tx1"/>
              </a:solidFill>
            </a:endParaRPr>
          </a:p>
          <a:p>
            <a:r>
              <a:rPr lang="en-US" sz="2800" dirty="0">
                <a:solidFill>
                  <a:schemeClr val="bg1"/>
                </a:solidFill>
              </a:rPr>
              <a:t>Thank You, CREEC Supporters.</a:t>
            </a:r>
          </a:p>
        </p:txBody>
      </p:sp>
    </p:spTree>
    <p:extLst>
      <p:ext uri="{BB962C8B-B14F-4D97-AF65-F5344CB8AC3E}">
        <p14:creationId xmlns:p14="http://schemas.microsoft.com/office/powerpoint/2010/main" val="318568822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 name="Rectangle 64">
            <a:extLst>
              <a:ext uri="{FF2B5EF4-FFF2-40B4-BE49-F238E27FC236}">
                <a16:creationId xmlns:a16="http://schemas.microsoft.com/office/drawing/2014/main" id="{E89AC15A-E0FD-4F8B-9A31-38F33DDC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1" name="Rectangle 66">
            <a:extLst>
              <a:ext uri="{FF2B5EF4-FFF2-40B4-BE49-F238E27FC236}">
                <a16:creationId xmlns:a16="http://schemas.microsoft.com/office/drawing/2014/main" id="{D961B93C-E6A7-4E15-902E-98487ADE1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29C6C9-6D63-42CE-8824-DA6BFCE1413A}"/>
              </a:ext>
            </a:extLst>
          </p:cNvPr>
          <p:cNvSpPr>
            <a:spLocks noGrp="1"/>
          </p:cNvSpPr>
          <p:nvPr>
            <p:ph type="title"/>
          </p:nvPr>
        </p:nvSpPr>
        <p:spPr>
          <a:xfrm rot="16200000">
            <a:off x="-2086365" y="2826764"/>
            <a:ext cx="5528733" cy="1035029"/>
          </a:xfrm>
        </p:spPr>
        <p:txBody>
          <a:bodyPr vert="horz" lIns="91440" tIns="45720" rIns="91440" bIns="45720" rtlCol="0" anchor="b">
            <a:noAutofit/>
          </a:bodyPr>
          <a:lstStyle/>
          <a:p>
            <a:pPr algn="ctr">
              <a:spcAft>
                <a:spcPts val="1200"/>
              </a:spcAft>
            </a:pPr>
            <a:r>
              <a:rPr lang="en-US" sz="3600" dirty="0">
                <a:solidFill>
                  <a:schemeClr val="tx1"/>
                </a:solidFill>
              </a:rPr>
              <a:t>Support is on the Rise!</a:t>
            </a:r>
          </a:p>
        </p:txBody>
      </p:sp>
      <p:sp>
        <p:nvSpPr>
          <p:cNvPr id="69" name="Rectangle 68">
            <a:extLst>
              <a:ext uri="{FF2B5EF4-FFF2-40B4-BE49-F238E27FC236}">
                <a16:creationId xmlns:a16="http://schemas.microsoft.com/office/drawing/2014/main" id="{BB9EDE55-2A94-498B-A0EA-9A3F78D96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3016" y="0"/>
            <a:ext cx="32212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FF362D3-60F9-4F26-B56F-3E8B435FE48B}"/>
              </a:ext>
            </a:extLst>
          </p:cNvPr>
          <p:cNvPicPr>
            <a:picLocks noChangeAspect="1"/>
          </p:cNvPicPr>
          <p:nvPr/>
        </p:nvPicPr>
        <p:blipFill rotWithShape="1">
          <a:blip r:embed="rId2">
            <a:extLst>
              <a:ext uri="{28A0092B-C50C-407E-A947-70E740481C1C}">
                <a14:useLocalDpi xmlns:a14="http://schemas.microsoft.com/office/drawing/2010/main" val="0"/>
              </a:ext>
            </a:extLst>
          </a:blip>
          <a:srcRect t="13908" r="-5" b="-5"/>
          <a:stretch/>
        </p:blipFill>
        <p:spPr>
          <a:xfrm>
            <a:off x="1796865" y="321733"/>
            <a:ext cx="2493579" cy="1432983"/>
          </a:xfrm>
          <a:prstGeom prst="rect">
            <a:avLst/>
          </a:prstGeom>
        </p:spPr>
      </p:pic>
      <p:pic>
        <p:nvPicPr>
          <p:cNvPr id="18" name="Picture 17">
            <a:extLst>
              <a:ext uri="{FF2B5EF4-FFF2-40B4-BE49-F238E27FC236}">
                <a16:creationId xmlns:a16="http://schemas.microsoft.com/office/drawing/2014/main" id="{773983AB-1D69-4FC3-BEC0-2DF3E6AC31B1}"/>
              </a:ext>
            </a:extLst>
          </p:cNvPr>
          <p:cNvPicPr>
            <a:picLocks noChangeAspect="1"/>
          </p:cNvPicPr>
          <p:nvPr/>
        </p:nvPicPr>
        <p:blipFill rotWithShape="1">
          <a:blip r:embed="rId3">
            <a:extLst>
              <a:ext uri="{28A0092B-C50C-407E-A947-70E740481C1C}">
                <a14:useLocalDpi xmlns:a14="http://schemas.microsoft.com/office/drawing/2010/main" val="0"/>
              </a:ext>
            </a:extLst>
          </a:blip>
          <a:srcRect r="-5" b="9945"/>
          <a:stretch/>
        </p:blipFill>
        <p:spPr>
          <a:xfrm>
            <a:off x="1800441" y="1911294"/>
            <a:ext cx="2486426" cy="1432985"/>
          </a:xfrm>
          <a:prstGeom prst="rect">
            <a:avLst/>
          </a:prstGeom>
        </p:spPr>
      </p:pic>
      <p:pic>
        <p:nvPicPr>
          <p:cNvPr id="6" name="Picture Placeholder 5">
            <a:extLst>
              <a:ext uri="{FF2B5EF4-FFF2-40B4-BE49-F238E27FC236}">
                <a16:creationId xmlns:a16="http://schemas.microsoft.com/office/drawing/2014/main" id="{1F0B7F82-4D3B-4ABA-9985-5CBCF6C031F2}"/>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19753" r="3" b="41724"/>
          <a:stretch/>
        </p:blipFill>
        <p:spPr>
          <a:xfrm>
            <a:off x="1799932" y="3500857"/>
            <a:ext cx="2487444" cy="1435608"/>
          </a:xfrm>
          <a:prstGeom prst="rect">
            <a:avLst/>
          </a:prstGeom>
        </p:spPr>
      </p:pic>
      <p:pic>
        <p:nvPicPr>
          <p:cNvPr id="12" name="Picture 11">
            <a:extLst>
              <a:ext uri="{FF2B5EF4-FFF2-40B4-BE49-F238E27FC236}">
                <a16:creationId xmlns:a16="http://schemas.microsoft.com/office/drawing/2014/main" id="{EB5A6344-1FB1-4C5C-B9D2-B98D127CD8FE}"/>
              </a:ext>
            </a:extLst>
          </p:cNvPr>
          <p:cNvPicPr>
            <a:picLocks noChangeAspect="1"/>
          </p:cNvPicPr>
          <p:nvPr/>
        </p:nvPicPr>
        <p:blipFill rotWithShape="1">
          <a:blip r:embed="rId5">
            <a:extLst>
              <a:ext uri="{28A0092B-C50C-407E-A947-70E740481C1C}">
                <a14:useLocalDpi xmlns:a14="http://schemas.microsoft.com/office/drawing/2010/main" val="0"/>
              </a:ext>
            </a:extLst>
          </a:blip>
          <a:srcRect l="14323" r="42393" b="5"/>
          <a:stretch/>
        </p:blipFill>
        <p:spPr>
          <a:xfrm rot="5400000">
            <a:off x="2325850" y="4567141"/>
            <a:ext cx="1435608" cy="2487413"/>
          </a:xfrm>
          <a:prstGeom prst="rect">
            <a:avLst/>
          </a:prstGeom>
        </p:spPr>
      </p:pic>
      <p:sp>
        <p:nvSpPr>
          <p:cNvPr id="4" name="Text Placeholder 3" descr="This slide says that CREEC support is on the rise by expanding our reach and by growing our resources. We've expanded our reach in the following ways: More than 2,000 people receive CREEC newsletters; 2019 Annual Event attendance doubled; CREEC held an event in D.C. for the first time ever; Social media fans are on the rise.  We' grown our resources in the following ways: 2019 Annual Event sponsorship doubled; 2019 grant funding doubled; Board of Directors’ giving is higher; Gift totals to date are higher; Number of CREEC donors is greater. There are 4 small photos on this slide. One is of people listening to Tim Fox talk at our Annual Event. Another is of CREEC's board, a third is of Tim and Amy with CREEC's 2019 award recipient. The last is a photo of Tim and Amy at the DC event with board member, Mark Lindsay and his wife, Carla Morris&#10;&#10;">
            <a:extLst>
              <a:ext uri="{FF2B5EF4-FFF2-40B4-BE49-F238E27FC236}">
                <a16:creationId xmlns:a16="http://schemas.microsoft.com/office/drawing/2014/main" id="{8FBDA769-1B86-4B2F-A1AE-B73C8CA43D8E}"/>
              </a:ext>
            </a:extLst>
          </p:cNvPr>
          <p:cNvSpPr>
            <a:spLocks noGrp="1"/>
          </p:cNvSpPr>
          <p:nvPr>
            <p:ph type="body" sz="half" idx="2"/>
          </p:nvPr>
        </p:nvSpPr>
        <p:spPr>
          <a:xfrm>
            <a:off x="5018144" y="736490"/>
            <a:ext cx="6087659" cy="5963568"/>
          </a:xfrm>
          <a:noFill/>
        </p:spPr>
        <p:txBody>
          <a:bodyPr vert="horz" lIns="91440" tIns="45720" rIns="91440" bIns="45720" rtlCol="0" anchor="ctr">
            <a:normAutofit fontScale="92500" lnSpcReduction="20000"/>
          </a:bodyPr>
          <a:lstStyle/>
          <a:p>
            <a:pPr indent="-182880"/>
            <a:r>
              <a:rPr lang="en-US" sz="2600" b="1" dirty="0">
                <a:solidFill>
                  <a:schemeClr val="tx1"/>
                </a:solidFill>
              </a:rPr>
              <a:t>Expanding our reach</a:t>
            </a:r>
          </a:p>
          <a:p>
            <a:pPr marL="731520" lvl="1" indent="-457200">
              <a:buFont typeface="Arial" panose="020B0604020202020204" pitchFamily="34" charset="0"/>
              <a:buChar char="•"/>
            </a:pPr>
            <a:r>
              <a:rPr lang="en-US" sz="2000" dirty="0">
                <a:solidFill>
                  <a:schemeClr val="tx1"/>
                </a:solidFill>
              </a:rPr>
              <a:t>More than 2,000 people receive CREEC newsletters.</a:t>
            </a:r>
          </a:p>
          <a:p>
            <a:pPr marL="731520" lvl="1" indent="-457200">
              <a:buFont typeface="Arial" panose="020B0604020202020204" pitchFamily="34" charset="0"/>
              <a:buChar char="•"/>
            </a:pPr>
            <a:r>
              <a:rPr lang="en-US" sz="2000" dirty="0">
                <a:solidFill>
                  <a:schemeClr val="tx1"/>
                </a:solidFill>
              </a:rPr>
              <a:t>2019 Annual Event attendance doubled.</a:t>
            </a:r>
          </a:p>
          <a:p>
            <a:pPr marL="731520" lvl="1" indent="-457200">
              <a:buFont typeface="Arial" panose="020B0604020202020204" pitchFamily="34" charset="0"/>
              <a:buChar char="•"/>
            </a:pPr>
            <a:r>
              <a:rPr lang="en-US" sz="2000" dirty="0">
                <a:solidFill>
                  <a:schemeClr val="tx1"/>
                </a:solidFill>
              </a:rPr>
              <a:t>CREEC held an event in D.C. for the first time ever.</a:t>
            </a:r>
          </a:p>
          <a:p>
            <a:pPr marL="731520" lvl="1" indent="-457200">
              <a:buFont typeface="Arial" panose="020B0604020202020204" pitchFamily="34" charset="0"/>
              <a:buChar char="•"/>
            </a:pPr>
            <a:r>
              <a:rPr lang="en-US" sz="2000" dirty="0">
                <a:solidFill>
                  <a:schemeClr val="tx1"/>
                </a:solidFill>
              </a:rPr>
              <a:t>Social media fans are on the rise.</a:t>
            </a:r>
          </a:p>
          <a:p>
            <a:pPr marL="731520" lvl="1" indent="-457200">
              <a:buFont typeface="Arial" panose="020B0604020202020204" pitchFamily="34" charset="0"/>
              <a:buChar char="•"/>
            </a:pPr>
            <a:endParaRPr lang="en-US" sz="2000" dirty="0">
              <a:solidFill>
                <a:schemeClr val="tx1"/>
              </a:solidFill>
            </a:endParaRPr>
          </a:p>
          <a:p>
            <a:pPr marL="274320" lvl="1"/>
            <a:endParaRPr lang="en-US" sz="2000" dirty="0">
              <a:solidFill>
                <a:schemeClr val="tx1"/>
              </a:solidFill>
            </a:endParaRPr>
          </a:p>
          <a:p>
            <a:pPr indent="-182880"/>
            <a:r>
              <a:rPr lang="en-US" sz="2600" b="1" dirty="0">
                <a:solidFill>
                  <a:schemeClr val="tx1"/>
                </a:solidFill>
              </a:rPr>
              <a:t>Growing our resources</a:t>
            </a:r>
          </a:p>
          <a:p>
            <a:pPr marL="731520" lvl="1" indent="-457200">
              <a:buFont typeface="Arial" panose="020B0604020202020204" pitchFamily="34" charset="0"/>
              <a:buChar char="•"/>
            </a:pPr>
            <a:r>
              <a:rPr lang="en-US" sz="2000" dirty="0">
                <a:solidFill>
                  <a:schemeClr val="tx1"/>
                </a:solidFill>
              </a:rPr>
              <a:t>2019 Annual Event sponsorship doubled.</a:t>
            </a:r>
          </a:p>
          <a:p>
            <a:pPr marL="731520" lvl="1" indent="-457200">
              <a:buFont typeface="Arial" panose="020B0604020202020204" pitchFamily="34" charset="0"/>
              <a:buChar char="•"/>
            </a:pPr>
            <a:r>
              <a:rPr lang="en-US" sz="2000" dirty="0">
                <a:solidFill>
                  <a:schemeClr val="tx1"/>
                </a:solidFill>
              </a:rPr>
              <a:t>2019 grant funding doubled.</a:t>
            </a:r>
          </a:p>
          <a:p>
            <a:pPr marL="731520" lvl="1" indent="-457200">
              <a:buFont typeface="Arial" panose="020B0604020202020204" pitchFamily="34" charset="0"/>
              <a:buChar char="•"/>
            </a:pPr>
            <a:r>
              <a:rPr lang="en-US" sz="2000" dirty="0">
                <a:solidFill>
                  <a:schemeClr val="tx1"/>
                </a:solidFill>
              </a:rPr>
              <a:t>Board of Directors’ giving is higher.</a:t>
            </a:r>
          </a:p>
          <a:p>
            <a:pPr marL="731520" lvl="1" indent="-457200">
              <a:buFont typeface="Arial" panose="020B0604020202020204" pitchFamily="34" charset="0"/>
              <a:buChar char="•"/>
            </a:pPr>
            <a:r>
              <a:rPr lang="en-US" sz="2000" dirty="0">
                <a:solidFill>
                  <a:schemeClr val="tx1"/>
                </a:solidFill>
              </a:rPr>
              <a:t>Gift totals to date are higher.</a:t>
            </a:r>
          </a:p>
          <a:p>
            <a:pPr marL="731520" lvl="1" indent="-457200">
              <a:buFont typeface="Arial" panose="020B0604020202020204" pitchFamily="34" charset="0"/>
              <a:buChar char="•"/>
            </a:pPr>
            <a:r>
              <a:rPr lang="en-US" sz="2000" dirty="0">
                <a:solidFill>
                  <a:schemeClr val="tx1"/>
                </a:solidFill>
              </a:rPr>
              <a:t>Number of CREEC donors is greater.</a:t>
            </a:r>
          </a:p>
          <a:p>
            <a:pPr indent="-182880"/>
            <a:endParaRPr lang="en-US" sz="2000" dirty="0">
              <a:solidFill>
                <a:schemeClr val="tx1"/>
              </a:solidFill>
            </a:endParaRPr>
          </a:p>
          <a:p>
            <a:pPr indent="-182880" algn="r"/>
            <a:endParaRPr lang="en-US" sz="2800" dirty="0">
              <a:solidFill>
                <a:schemeClr val="tx1"/>
              </a:solidFill>
            </a:endParaRPr>
          </a:p>
          <a:p>
            <a:pPr marL="274320" lvl="1" algn="r"/>
            <a:r>
              <a:rPr lang="en-US" sz="3200" dirty="0">
                <a:solidFill>
                  <a:schemeClr val="tx1"/>
                </a:solidFill>
              </a:rPr>
              <a:t>And we’re not done yet…!</a:t>
            </a:r>
          </a:p>
        </p:txBody>
      </p:sp>
    </p:spTree>
    <p:extLst>
      <p:ext uri="{BB962C8B-B14F-4D97-AF65-F5344CB8AC3E}">
        <p14:creationId xmlns:p14="http://schemas.microsoft.com/office/powerpoint/2010/main" val="278751832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90101"/>
        </a:solidFill>
        <a:effectLst/>
      </p:bgPr>
    </p:bg>
    <p:spTree>
      <p:nvGrpSpPr>
        <p:cNvPr id="1" name=""/>
        <p:cNvGrpSpPr/>
        <p:nvPr/>
      </p:nvGrpSpPr>
      <p:grpSpPr>
        <a:xfrm>
          <a:off x="0" y="0"/>
          <a:ext cx="0" cy="0"/>
          <a:chOff x="0" y="0"/>
          <a:chExt cx="0" cy="0"/>
        </a:xfrm>
      </p:grpSpPr>
      <p:sp>
        <p:nvSpPr>
          <p:cNvPr id="2" name="Title 1" descr="This slide talks about how CREEC has grown. We've added the following:&#10;Immigration Detention Accountability Project – 2018&#10;Accessibility Project - 2019&#10;Nashville Office – 2019&#10;Development Office – 2019 &#10;">
            <a:extLst>
              <a:ext uri="{FF2B5EF4-FFF2-40B4-BE49-F238E27FC236}">
                <a16:creationId xmlns:a16="http://schemas.microsoft.com/office/drawing/2014/main" id="{E7FA16ED-90A2-4036-ABD5-776828C2AFB7}"/>
              </a:ext>
            </a:extLst>
          </p:cNvPr>
          <p:cNvSpPr>
            <a:spLocks noGrp="1"/>
          </p:cNvSpPr>
          <p:nvPr>
            <p:ph type="title"/>
          </p:nvPr>
        </p:nvSpPr>
        <p:spPr>
          <a:xfrm>
            <a:off x="582910" y="474669"/>
            <a:ext cx="9418320" cy="4041648"/>
          </a:xfrm>
          <a:solidFill>
            <a:srgbClr val="690101"/>
          </a:solidFill>
        </p:spPr>
        <p:txBody>
          <a:bodyPr/>
          <a:lstStyle/>
          <a:p>
            <a:r>
              <a:rPr lang="en-US" sz="8000" dirty="0">
                <a:solidFill>
                  <a:schemeClr val="bg1"/>
                </a:solidFill>
              </a:rPr>
              <a:t>We’ve Grown!</a:t>
            </a:r>
            <a:br>
              <a:rPr lang="en-US" dirty="0">
                <a:solidFill>
                  <a:srgbClr val="690101"/>
                </a:solidFill>
              </a:rPr>
            </a:br>
            <a:endParaRPr lang="en-US" dirty="0">
              <a:solidFill>
                <a:srgbClr val="690101"/>
              </a:solidFill>
            </a:endParaRPr>
          </a:p>
        </p:txBody>
      </p:sp>
      <p:sp>
        <p:nvSpPr>
          <p:cNvPr id="3" name="Text Placeholder 2">
            <a:extLst>
              <a:ext uri="{FF2B5EF4-FFF2-40B4-BE49-F238E27FC236}">
                <a16:creationId xmlns:a16="http://schemas.microsoft.com/office/drawing/2014/main" id="{07812084-9E8E-4D36-806B-6DEBEA96CD49}"/>
              </a:ext>
            </a:extLst>
          </p:cNvPr>
          <p:cNvSpPr>
            <a:spLocks noGrp="1"/>
          </p:cNvSpPr>
          <p:nvPr>
            <p:ph type="body" idx="1"/>
          </p:nvPr>
        </p:nvSpPr>
        <p:spPr>
          <a:xfrm>
            <a:off x="664972" y="3904957"/>
            <a:ext cx="9863328" cy="2220468"/>
          </a:xfrm>
        </p:spPr>
        <p:txBody>
          <a:bodyPr>
            <a:normAutofit fontScale="25000" lnSpcReduction="20000"/>
          </a:bodyPr>
          <a:lstStyle/>
          <a:p>
            <a:endParaRPr lang="en-US" sz="4000" dirty="0">
              <a:solidFill>
                <a:schemeClr val="tx1"/>
              </a:solidFill>
            </a:endParaRPr>
          </a:p>
          <a:p>
            <a:r>
              <a:rPr lang="en-US" sz="11200" b="1" dirty="0">
                <a:solidFill>
                  <a:schemeClr val="bg1"/>
                </a:solidFill>
              </a:rPr>
              <a:t>CREEC recently added:</a:t>
            </a:r>
          </a:p>
          <a:p>
            <a:r>
              <a:rPr lang="en-US" sz="11200" dirty="0">
                <a:solidFill>
                  <a:schemeClr val="bg1"/>
                </a:solidFill>
              </a:rPr>
              <a:t>   Immigration Detention Accountability Project - 2018</a:t>
            </a:r>
          </a:p>
          <a:p>
            <a:r>
              <a:rPr lang="en-US" sz="11200" dirty="0">
                <a:solidFill>
                  <a:schemeClr val="bg1"/>
                </a:solidFill>
              </a:rPr>
              <a:t>   Accessibility Project - 2019</a:t>
            </a:r>
          </a:p>
          <a:p>
            <a:r>
              <a:rPr lang="en-US" sz="11200" dirty="0">
                <a:solidFill>
                  <a:schemeClr val="bg1"/>
                </a:solidFill>
              </a:rPr>
              <a:t>   Nashville Office - 2019</a:t>
            </a:r>
          </a:p>
          <a:p>
            <a:r>
              <a:rPr lang="en-US" sz="11200" dirty="0">
                <a:solidFill>
                  <a:schemeClr val="bg1"/>
                </a:solidFill>
              </a:rPr>
              <a:t>   Development Office - 2019 </a:t>
            </a:r>
          </a:p>
        </p:txBody>
      </p:sp>
    </p:spTree>
    <p:extLst>
      <p:ext uri="{BB962C8B-B14F-4D97-AF65-F5344CB8AC3E}">
        <p14:creationId xmlns:p14="http://schemas.microsoft.com/office/powerpoint/2010/main" val="244119309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9010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435E3-1914-4453-A41E-2849F6B48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11292841" cy="423648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6E287F-2B11-4E25-A381-2FB11B413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0"/>
            <a:ext cx="11292840" cy="2624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descr="This slide encourages people to help CREEC continue to Challenge Discrimination in one of the following ways:&#10;Donate today! &#10;www.creeclaw.org/donate OR text “SupportCREEC” to 44321&#10;Spread the word – forward our E-Newsletter!&#10;Refer clients!">
            <a:extLst>
              <a:ext uri="{FF2B5EF4-FFF2-40B4-BE49-F238E27FC236}">
                <a16:creationId xmlns:a16="http://schemas.microsoft.com/office/drawing/2014/main" id="{291853B3-E18C-4D36-B992-2F5A9DA32DF0}"/>
              </a:ext>
            </a:extLst>
          </p:cNvPr>
          <p:cNvSpPr>
            <a:spLocks noGrp="1"/>
          </p:cNvSpPr>
          <p:nvPr>
            <p:ph type="subTitle" idx="1"/>
          </p:nvPr>
        </p:nvSpPr>
        <p:spPr>
          <a:xfrm>
            <a:off x="198783" y="4550832"/>
            <a:ext cx="11094057" cy="2069858"/>
          </a:xfrm>
          <a:noFill/>
        </p:spPr>
        <p:txBody>
          <a:bodyPr anchor="t">
            <a:normAutofit fontScale="77500" lnSpcReduction="20000"/>
          </a:bodyPr>
          <a:lstStyle/>
          <a:p>
            <a:pPr marL="457200" indent="-457200">
              <a:buFont typeface="Arial" panose="020B0604020202020204" pitchFamily="34" charset="0"/>
              <a:buChar char="•"/>
            </a:pPr>
            <a:r>
              <a:rPr lang="en-US" sz="3200" b="1" dirty="0">
                <a:solidFill>
                  <a:schemeClr val="tx1"/>
                </a:solidFill>
              </a:rPr>
              <a:t>Donate today! </a:t>
            </a:r>
          </a:p>
          <a:p>
            <a:pPr marL="914400" lvl="1" indent="-457200">
              <a:buFont typeface="Arial" panose="020B0604020202020204" pitchFamily="34" charset="0"/>
              <a:buChar char="•"/>
            </a:pPr>
            <a:r>
              <a:rPr lang="en-US" sz="3200" b="1" dirty="0">
                <a:solidFill>
                  <a:schemeClr val="tx1"/>
                </a:solidFill>
                <a:hlinkClick r:id="rId2">
                  <a:extLst>
                    <a:ext uri="{A12FA001-AC4F-418D-AE19-62706E023703}">
                      <ahyp:hlinkClr xmlns:ahyp="http://schemas.microsoft.com/office/drawing/2018/hyperlinkcolor" val="tx"/>
                    </a:ext>
                  </a:extLst>
                </a:hlinkClick>
              </a:rPr>
              <a:t>www.creeclaw.org/donate</a:t>
            </a:r>
            <a:r>
              <a:rPr lang="en-US" sz="3200" b="1" dirty="0">
                <a:solidFill>
                  <a:schemeClr val="tx1"/>
                </a:solidFill>
              </a:rPr>
              <a:t> </a:t>
            </a:r>
            <a:r>
              <a:rPr lang="en-US" sz="3200" dirty="0">
                <a:solidFill>
                  <a:schemeClr val="tx1"/>
                </a:solidFill>
              </a:rPr>
              <a:t>OR </a:t>
            </a:r>
            <a:r>
              <a:rPr lang="en-US" sz="3200" b="1" dirty="0">
                <a:solidFill>
                  <a:schemeClr val="tx1"/>
                </a:solidFill>
              </a:rPr>
              <a:t>text “</a:t>
            </a:r>
            <a:r>
              <a:rPr lang="en-US" sz="3200" b="1" dirty="0" err="1">
                <a:solidFill>
                  <a:schemeClr val="tx1"/>
                </a:solidFill>
              </a:rPr>
              <a:t>SupportCREEC</a:t>
            </a:r>
            <a:r>
              <a:rPr lang="en-US" sz="3200" b="1" dirty="0">
                <a:solidFill>
                  <a:schemeClr val="tx1"/>
                </a:solidFill>
              </a:rPr>
              <a:t>” to 44321</a:t>
            </a:r>
          </a:p>
          <a:p>
            <a:pPr marL="457200" indent="-457200">
              <a:buFont typeface="Arial" panose="020B0604020202020204" pitchFamily="34" charset="0"/>
              <a:buChar char="•"/>
            </a:pPr>
            <a:r>
              <a:rPr lang="en-US" sz="3200" b="1" dirty="0">
                <a:solidFill>
                  <a:schemeClr val="tx1"/>
                </a:solidFill>
              </a:rPr>
              <a:t>Spread the word </a:t>
            </a:r>
            <a:r>
              <a:rPr lang="en-US" sz="3200" dirty="0">
                <a:solidFill>
                  <a:schemeClr val="tx1"/>
                </a:solidFill>
              </a:rPr>
              <a:t>– forward our E-Newsletter!</a:t>
            </a:r>
          </a:p>
          <a:p>
            <a:pPr marL="457200" indent="-457200">
              <a:buFont typeface="Arial" panose="020B0604020202020204" pitchFamily="34" charset="0"/>
              <a:buChar char="•"/>
            </a:pPr>
            <a:r>
              <a:rPr lang="en-US" sz="3200" b="1" dirty="0">
                <a:solidFill>
                  <a:schemeClr val="tx1"/>
                </a:solidFill>
              </a:rPr>
              <a:t>Refer clients!</a:t>
            </a:r>
          </a:p>
          <a:p>
            <a:endParaRPr lang="en-US" sz="3200" dirty="0">
              <a:solidFill>
                <a:schemeClr val="tx1"/>
              </a:solidFill>
            </a:endParaRPr>
          </a:p>
          <a:p>
            <a:endParaRPr lang="en-US" sz="3200" dirty="0">
              <a:solidFill>
                <a:schemeClr val="tx1"/>
              </a:solidFill>
            </a:endParaRPr>
          </a:p>
        </p:txBody>
      </p:sp>
      <p:sp>
        <p:nvSpPr>
          <p:cNvPr id="9" name="Title 1" descr="This slide encourages people to help CREEC continue to Challenge Discrimination in one of the following ways:&#10;Donate today! &#10;www.creeclaw.org/donate OR text “SupportCREEC” to 44321&#10;Spread the word – forward our E-Newsletter!&#10;Refer clients!&#10;">
            <a:extLst>
              <a:ext uri="{FF2B5EF4-FFF2-40B4-BE49-F238E27FC236}">
                <a16:creationId xmlns:a16="http://schemas.microsoft.com/office/drawing/2014/main" id="{56F3F470-BF07-46F1-8C9D-3B3C7C748F9C}"/>
              </a:ext>
            </a:extLst>
          </p:cNvPr>
          <p:cNvSpPr>
            <a:spLocks noGrp="1"/>
          </p:cNvSpPr>
          <p:nvPr>
            <p:ph type="ctrTitle"/>
          </p:nvPr>
        </p:nvSpPr>
        <p:spPr>
          <a:xfrm>
            <a:off x="124288" y="732608"/>
            <a:ext cx="9543495" cy="1844597"/>
          </a:xfrm>
        </p:spPr>
        <p:txBody>
          <a:bodyPr anchor="ctr">
            <a:normAutofit fontScale="90000"/>
          </a:bodyPr>
          <a:lstStyle/>
          <a:p>
            <a:r>
              <a:rPr lang="en-US" sz="6600" dirty="0"/>
              <a:t>Help CREEC continue to </a:t>
            </a:r>
            <a:br>
              <a:rPr lang="en-US" sz="6600" dirty="0"/>
            </a:br>
            <a:r>
              <a:rPr lang="en-US" sz="3100" dirty="0"/>
              <a:t> </a:t>
            </a:r>
            <a:endParaRPr lang="en-US" sz="6600" dirty="0"/>
          </a:p>
        </p:txBody>
      </p:sp>
      <p:sp>
        <p:nvSpPr>
          <p:cNvPr id="11" name="TextBox 10">
            <a:extLst>
              <a:ext uri="{FF2B5EF4-FFF2-40B4-BE49-F238E27FC236}">
                <a16:creationId xmlns:a16="http://schemas.microsoft.com/office/drawing/2014/main" id="{4CFBF410-07B4-410B-B85E-2C252D6C3D09}"/>
              </a:ext>
            </a:extLst>
          </p:cNvPr>
          <p:cNvSpPr txBox="1"/>
          <p:nvPr/>
        </p:nvSpPr>
        <p:spPr>
          <a:xfrm flipH="1">
            <a:off x="733520" y="2384207"/>
            <a:ext cx="10724960" cy="1092607"/>
          </a:xfrm>
          <a:prstGeom prst="rect">
            <a:avLst/>
          </a:prstGeom>
          <a:noFill/>
        </p:spPr>
        <p:txBody>
          <a:bodyPr wrap="square" rtlCol="0">
            <a:spAutoFit/>
          </a:bodyPr>
          <a:lstStyle/>
          <a:p>
            <a:r>
              <a:rPr lang="en-US" sz="6500" dirty="0"/>
              <a:t>Challenge Discrimination</a:t>
            </a:r>
          </a:p>
        </p:txBody>
      </p:sp>
    </p:spTree>
    <p:extLst>
      <p:ext uri="{BB962C8B-B14F-4D97-AF65-F5344CB8AC3E}">
        <p14:creationId xmlns:p14="http://schemas.microsoft.com/office/powerpoint/2010/main" val="366089156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slide says, &quot;THANK YOU for Supporting CREEC!&quot; and at the bottom of the slide it says, &quot;We ALL Challenge Discrimination&quot; There is an audio clip on this slide in which all of the CREEC employees yell, Thank You!">
            <a:extLst>
              <a:ext uri="{FF2B5EF4-FFF2-40B4-BE49-F238E27FC236}">
                <a16:creationId xmlns:a16="http://schemas.microsoft.com/office/drawing/2014/main" id="{7BFE3F3E-EA80-4CFD-9F31-553A70115249}"/>
              </a:ext>
            </a:extLst>
          </p:cNvPr>
          <p:cNvSpPr>
            <a:spLocks noGrp="1"/>
          </p:cNvSpPr>
          <p:nvPr>
            <p:ph type="ctrTitle"/>
          </p:nvPr>
        </p:nvSpPr>
        <p:spPr>
          <a:xfrm>
            <a:off x="821634" y="143848"/>
            <a:ext cx="9418320" cy="4041648"/>
          </a:xfrm>
        </p:spPr>
        <p:txBody>
          <a:bodyPr/>
          <a:lstStyle/>
          <a:p>
            <a:r>
              <a:rPr lang="en-US" dirty="0"/>
              <a:t>THANK YOU for Supporting CREEC!</a:t>
            </a:r>
            <a:br>
              <a:rPr lang="en-US" dirty="0"/>
            </a:br>
            <a:endParaRPr lang="en-US" dirty="0"/>
          </a:p>
        </p:txBody>
      </p:sp>
      <p:pic>
        <p:nvPicPr>
          <p:cNvPr id="5" name="Picture 4">
            <a:extLst>
              <a:ext uri="{FF2B5EF4-FFF2-40B4-BE49-F238E27FC236}">
                <a16:creationId xmlns:a16="http://schemas.microsoft.com/office/drawing/2014/main" id="{5FE8E45D-9C7B-402A-9B7E-FFB819CAE1F6}"/>
              </a:ext>
            </a:extLst>
          </p:cNvPr>
          <p:cNvPicPr>
            <a:picLocks noChangeAspect="1"/>
          </p:cNvPicPr>
          <p:nvPr/>
        </p:nvPicPr>
        <p:blipFill rotWithShape="1">
          <a:blip r:embed="rId2">
            <a:extLst>
              <a:ext uri="{28A0092B-C50C-407E-A947-70E740481C1C}">
                <a14:useLocalDpi xmlns:a14="http://schemas.microsoft.com/office/drawing/2010/main" val="0"/>
              </a:ext>
            </a:extLst>
          </a:blip>
          <a:srcRect l="1022"/>
          <a:stretch/>
        </p:blipFill>
        <p:spPr>
          <a:xfrm>
            <a:off x="937846" y="5887182"/>
            <a:ext cx="11254154" cy="970818"/>
          </a:xfrm>
          <a:prstGeom prst="rect">
            <a:avLst/>
          </a:prstGeom>
        </p:spPr>
      </p:pic>
      <p:cxnSp>
        <p:nvCxnSpPr>
          <p:cNvPr id="7" name="Straight Arrow Connector 6">
            <a:extLst>
              <a:ext uri="{FF2B5EF4-FFF2-40B4-BE49-F238E27FC236}">
                <a16:creationId xmlns:a16="http://schemas.microsoft.com/office/drawing/2014/main" id="{2F7887D9-C84E-4CF4-A455-3FB61E2FC11C}"/>
              </a:ext>
            </a:extLst>
          </p:cNvPr>
          <p:cNvCxnSpPr>
            <a:cxnSpLocks/>
          </p:cNvCxnSpPr>
          <p:nvPr/>
        </p:nvCxnSpPr>
        <p:spPr>
          <a:xfrm flipV="1">
            <a:off x="2623930" y="5446643"/>
            <a:ext cx="410818" cy="652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50C0A9-4EE2-42FC-A093-348BBB37AC5F}"/>
              </a:ext>
            </a:extLst>
          </p:cNvPr>
          <p:cNvSpPr txBox="1"/>
          <p:nvPr/>
        </p:nvSpPr>
        <p:spPr>
          <a:xfrm rot="20892588">
            <a:off x="2459165" y="4789187"/>
            <a:ext cx="1676400" cy="769441"/>
          </a:xfrm>
          <a:prstGeom prst="rect">
            <a:avLst/>
          </a:prstGeom>
          <a:noFill/>
        </p:spPr>
        <p:txBody>
          <a:bodyPr wrap="square" rtlCol="0">
            <a:spAutoFit/>
          </a:bodyPr>
          <a:lstStyle/>
          <a:p>
            <a:r>
              <a:rPr lang="en-US" sz="4400" b="1" dirty="0">
                <a:latin typeface="Bradley Hand ITC" panose="03070402050302030203" pitchFamily="66" charset="0"/>
              </a:rPr>
              <a:t>ALL</a:t>
            </a:r>
          </a:p>
        </p:txBody>
      </p:sp>
    </p:spTree>
    <p:extLst>
      <p:ext uri="{BB962C8B-B14F-4D97-AF65-F5344CB8AC3E}">
        <p14:creationId xmlns:p14="http://schemas.microsoft.com/office/powerpoint/2010/main" val="415120552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9EB2E7-40EE-4C01-8FFE-074390535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1F86FC7-F21C-4D6A-BB80-3D825A0BC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Placeholder 4">
            <a:extLst>
              <a:ext uri="{FF2B5EF4-FFF2-40B4-BE49-F238E27FC236}">
                <a16:creationId xmlns:a16="http://schemas.microsoft.com/office/drawing/2014/main" id="{88BC74C9-F69F-4CD6-A4C9-DFC91FA7271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7696" b="3"/>
          <a:stretch/>
        </p:blipFill>
        <p:spPr>
          <a:xfrm>
            <a:off x="5932343" y="98653"/>
            <a:ext cx="2261698" cy="3538202"/>
          </a:xfrm>
          <a:prstGeom prst="rect">
            <a:avLst/>
          </a:prstGeom>
          <a:ln>
            <a:solidFill>
              <a:schemeClr val="tx1"/>
            </a:solidFill>
          </a:ln>
        </p:spPr>
      </p:pic>
      <p:pic>
        <p:nvPicPr>
          <p:cNvPr id="7" name="Picture 6" descr="This slide shows pictures of the following people who are all new to CREEC:&#10;  Liz Jordan: Director of the Immigration Detention Accountability Project&#10;  Martie Lafferty: Director of the Accessibility Project&#10;  Julie Yates: Development Director  &#10;  Yashna Eswaran: Paralegal">
            <a:extLst>
              <a:ext uri="{FF2B5EF4-FFF2-40B4-BE49-F238E27FC236}">
                <a16:creationId xmlns:a16="http://schemas.microsoft.com/office/drawing/2014/main" id="{A09D172D-0178-4F62-91B9-5F28936B8B96}"/>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24959" b="1"/>
          <a:stretch/>
        </p:blipFill>
        <p:spPr>
          <a:xfrm>
            <a:off x="3698488" y="797309"/>
            <a:ext cx="2048933" cy="3218407"/>
          </a:xfrm>
          <a:prstGeom prst="rect">
            <a:avLst/>
          </a:prstGeom>
          <a:ln>
            <a:solidFill>
              <a:schemeClr val="tx1"/>
            </a:solidFill>
          </a:ln>
        </p:spPr>
      </p:pic>
      <p:pic>
        <p:nvPicPr>
          <p:cNvPr id="9" name="Picture 8">
            <a:extLst>
              <a:ext uri="{FF2B5EF4-FFF2-40B4-BE49-F238E27FC236}">
                <a16:creationId xmlns:a16="http://schemas.microsoft.com/office/drawing/2014/main" id="{221FCD50-273E-41A1-A74E-C145A2BD2579}"/>
              </a:ext>
            </a:extLst>
          </p:cNvPr>
          <p:cNvPicPr>
            <a:picLocks noChangeAspect="1"/>
          </p:cNvPicPr>
          <p:nvPr/>
        </p:nvPicPr>
        <p:blipFill rotWithShape="1">
          <a:blip r:embed="rId5">
            <a:extLst>
              <a:ext uri="{28A0092B-C50C-407E-A947-70E740481C1C}">
                <a14:useLocalDpi xmlns:a14="http://schemas.microsoft.com/office/drawing/2010/main" val="0"/>
              </a:ext>
            </a:extLst>
          </a:blip>
          <a:srcRect l="19393" r="11221" b="11170"/>
          <a:stretch/>
        </p:blipFill>
        <p:spPr>
          <a:xfrm>
            <a:off x="8378963" y="1143565"/>
            <a:ext cx="2141706" cy="2988456"/>
          </a:xfrm>
          <a:prstGeom prst="rect">
            <a:avLst/>
          </a:prstGeom>
          <a:ln>
            <a:solidFill>
              <a:schemeClr val="tx1"/>
            </a:solidFill>
          </a:ln>
        </p:spPr>
      </p:pic>
      <p:pic>
        <p:nvPicPr>
          <p:cNvPr id="11" name="Picture 10">
            <a:extLst>
              <a:ext uri="{FF2B5EF4-FFF2-40B4-BE49-F238E27FC236}">
                <a16:creationId xmlns:a16="http://schemas.microsoft.com/office/drawing/2014/main" id="{97325570-A53E-4435-90CC-704F0918736F}"/>
              </a:ext>
            </a:extLst>
          </p:cNvPr>
          <p:cNvPicPr>
            <a:picLocks noChangeAspect="1"/>
          </p:cNvPicPr>
          <p:nvPr/>
        </p:nvPicPr>
        <p:blipFill rotWithShape="1">
          <a:blip r:embed="rId6">
            <a:extLst>
              <a:ext uri="{28A0092B-C50C-407E-A947-70E740481C1C}">
                <a14:useLocalDpi xmlns:a14="http://schemas.microsoft.com/office/drawing/2010/main" val="0"/>
              </a:ext>
            </a:extLst>
          </a:blip>
          <a:srcRect l="24126" t="16557" r="28128" b="4"/>
          <a:stretch/>
        </p:blipFill>
        <p:spPr>
          <a:xfrm>
            <a:off x="1320520" y="150985"/>
            <a:ext cx="2193047" cy="2874399"/>
          </a:xfrm>
          <a:prstGeom prst="rect">
            <a:avLst/>
          </a:prstGeom>
          <a:ln>
            <a:solidFill>
              <a:schemeClr val="tx1"/>
            </a:solidFill>
          </a:ln>
        </p:spPr>
      </p:pic>
      <p:sp>
        <p:nvSpPr>
          <p:cNvPr id="20" name="Rectangle 19">
            <a:extLst>
              <a:ext uri="{FF2B5EF4-FFF2-40B4-BE49-F238E27FC236}">
                <a16:creationId xmlns:a16="http://schemas.microsoft.com/office/drawing/2014/main" id="{20363135-54C7-4ABB-9BB8-C95688EC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248326"/>
            <a:ext cx="10832418" cy="2609674"/>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3176B-FB53-4A92-879B-8742D68DDB94}"/>
              </a:ext>
            </a:extLst>
          </p:cNvPr>
          <p:cNvSpPr>
            <a:spLocks noGrp="1"/>
          </p:cNvSpPr>
          <p:nvPr>
            <p:ph type="title"/>
          </p:nvPr>
        </p:nvSpPr>
        <p:spPr>
          <a:xfrm>
            <a:off x="934767" y="4713546"/>
            <a:ext cx="9777603" cy="1631944"/>
          </a:xfrm>
        </p:spPr>
        <p:txBody>
          <a:bodyPr vert="horz" lIns="91440" tIns="45720" rIns="91440" bIns="45720" rtlCol="0" anchor="b">
            <a:normAutofit fontScale="90000"/>
          </a:bodyPr>
          <a:lstStyle/>
          <a:p>
            <a:pPr>
              <a:lnSpc>
                <a:spcPct val="100000"/>
              </a:lnSpc>
            </a:pPr>
            <a:r>
              <a:rPr lang="en-US" sz="2600" b="1" dirty="0">
                <a:solidFill>
                  <a:srgbClr val="FFFFFF"/>
                </a:solidFill>
              </a:rPr>
              <a:t>New to CREEC:</a:t>
            </a:r>
            <a:br>
              <a:rPr lang="en-US" sz="2600" dirty="0">
                <a:solidFill>
                  <a:srgbClr val="FFFFFF"/>
                </a:solidFill>
              </a:rPr>
            </a:br>
            <a:r>
              <a:rPr lang="en-US" sz="2600" dirty="0">
                <a:solidFill>
                  <a:srgbClr val="FFFFFF"/>
                </a:solidFill>
              </a:rPr>
              <a:t>  Liz Jordan: Director of the Immigration Detention Accountability Project</a:t>
            </a:r>
            <a:br>
              <a:rPr lang="en-US" sz="2600" dirty="0">
                <a:solidFill>
                  <a:srgbClr val="FFFFFF"/>
                </a:solidFill>
              </a:rPr>
            </a:br>
            <a:r>
              <a:rPr lang="en-US" sz="2600" dirty="0">
                <a:solidFill>
                  <a:srgbClr val="FFFFFF"/>
                </a:solidFill>
              </a:rPr>
              <a:t>  Martie Lafferty: Director of the Accessibility Project</a:t>
            </a:r>
            <a:br>
              <a:rPr lang="en-US" sz="2600" dirty="0">
                <a:solidFill>
                  <a:srgbClr val="FFFFFF"/>
                </a:solidFill>
              </a:rPr>
            </a:br>
            <a:r>
              <a:rPr lang="en-US" sz="2600" dirty="0">
                <a:solidFill>
                  <a:srgbClr val="FFFFFF"/>
                </a:solidFill>
              </a:rPr>
              <a:t>  Julie Yates: Development Director  </a:t>
            </a:r>
            <a:br>
              <a:rPr lang="en-US" sz="2600" dirty="0">
                <a:solidFill>
                  <a:srgbClr val="FFFFFF"/>
                </a:solidFill>
              </a:rPr>
            </a:br>
            <a:r>
              <a:rPr lang="en-US" sz="2600" dirty="0">
                <a:solidFill>
                  <a:srgbClr val="FFFFFF"/>
                </a:solidFill>
              </a:rPr>
              <a:t>  Yashna Eswaran: Paralegal</a:t>
            </a:r>
          </a:p>
        </p:txBody>
      </p:sp>
    </p:spTree>
    <p:extLst>
      <p:ext uri="{BB962C8B-B14F-4D97-AF65-F5344CB8AC3E}">
        <p14:creationId xmlns:p14="http://schemas.microsoft.com/office/powerpoint/2010/main" val="344754290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65">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67">
            <a:extLst>
              <a:ext uri="{FF2B5EF4-FFF2-40B4-BE49-F238E27FC236}">
                <a16:creationId xmlns:a16="http://schemas.microsoft.com/office/drawing/2014/main" id="{06E59230-6241-4F71-8F80-408E4EBA2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933" y="0"/>
            <a:ext cx="381733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7B3B4120-64A7-4C3D-8ADC-428EB2DC73C3}"/>
              </a:ext>
            </a:extLst>
          </p:cNvPr>
          <p:cNvSpPr>
            <a:spLocks noGrp="1"/>
          </p:cNvSpPr>
          <p:nvPr>
            <p:ph type="title"/>
          </p:nvPr>
        </p:nvSpPr>
        <p:spPr>
          <a:xfrm>
            <a:off x="1422298" y="580292"/>
            <a:ext cx="3359031" cy="5014718"/>
          </a:xfrm>
        </p:spPr>
        <p:txBody>
          <a:bodyPr vert="horz" lIns="91440" tIns="45720" rIns="91440" bIns="45720" rtlCol="0" anchor="ctr">
            <a:normAutofit/>
          </a:bodyPr>
          <a:lstStyle/>
          <a:p>
            <a:pPr>
              <a:lnSpc>
                <a:spcPct val="85000"/>
              </a:lnSpc>
            </a:pPr>
            <a:br>
              <a:rPr lang="en-US" sz="3600" dirty="0">
                <a:solidFill>
                  <a:srgbClr val="FFFFFF"/>
                </a:solidFill>
              </a:rPr>
            </a:br>
            <a:r>
              <a:rPr lang="en-US" sz="3600" dirty="0">
                <a:solidFill>
                  <a:srgbClr val="FFFFFF"/>
                </a:solidFill>
              </a:rPr>
              <a:t>We’ve outgrown our Denver office!</a:t>
            </a:r>
            <a:br>
              <a:rPr lang="en-US" sz="3600" dirty="0">
                <a:solidFill>
                  <a:srgbClr val="FFFFFF"/>
                </a:solidFill>
              </a:rPr>
            </a:br>
            <a:br>
              <a:rPr lang="en-US" sz="3600" dirty="0">
                <a:solidFill>
                  <a:srgbClr val="FFFFFF"/>
                </a:solidFill>
              </a:rPr>
            </a:br>
            <a:br>
              <a:rPr lang="en-US" sz="3600" dirty="0">
                <a:solidFill>
                  <a:srgbClr val="FFFFFF"/>
                </a:solidFill>
              </a:rPr>
            </a:br>
            <a:r>
              <a:rPr lang="en-US" sz="3600" dirty="0">
                <a:solidFill>
                  <a:srgbClr val="FFFFFF"/>
                </a:solidFill>
              </a:rPr>
              <a:t>New Space Coming Soon…</a:t>
            </a:r>
          </a:p>
        </p:txBody>
      </p:sp>
      <p:sp>
        <p:nvSpPr>
          <p:cNvPr id="74" name="Rectangle 69">
            <a:extLst>
              <a:ext uri="{FF2B5EF4-FFF2-40B4-BE49-F238E27FC236}">
                <a16:creationId xmlns:a16="http://schemas.microsoft.com/office/drawing/2014/main" id="{E1A01B88-BE75-48CC-A6A5-AD51DC9EC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12869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1" name="Picture Placeholder 10" descr="This slide shows a picture of construction signs. The words say, We’ve outgrown our Denver office! New Space Coming Soon…">
            <a:extLst>
              <a:ext uri="{FF2B5EF4-FFF2-40B4-BE49-F238E27FC236}">
                <a16:creationId xmlns:a16="http://schemas.microsoft.com/office/drawing/2014/main" id="{25C32AD7-8A2D-43CB-BD5D-0C096D1A1FD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156"/>
          <a:stretch/>
        </p:blipFill>
        <p:spPr>
          <a:xfrm>
            <a:off x="5104022" y="10"/>
            <a:ext cx="6188817" cy="6860801"/>
          </a:xfrm>
          <a:prstGeom prst="rect">
            <a:avLst/>
          </a:prstGeom>
        </p:spPr>
      </p:pic>
    </p:spTree>
    <p:extLst>
      <p:ext uri="{BB962C8B-B14F-4D97-AF65-F5344CB8AC3E}">
        <p14:creationId xmlns:p14="http://schemas.microsoft.com/office/powerpoint/2010/main" val="424537276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7" name="Rectangle 76">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79" name="Rectangle 78">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6" name="Picture Placeholder 5">
            <a:extLst>
              <a:ext uri="{FF2B5EF4-FFF2-40B4-BE49-F238E27FC236}">
                <a16:creationId xmlns:a16="http://schemas.microsoft.com/office/drawing/2014/main" id="{C280E2DD-B545-41F4-B08F-331BE3C7107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150" r="-1" b="-1"/>
          <a:stretch/>
        </p:blipFill>
        <p:spPr>
          <a:xfrm>
            <a:off x="899160" y="0"/>
            <a:ext cx="10393680" cy="6858000"/>
          </a:xfrm>
          <a:prstGeom prst="rect">
            <a:avLst/>
          </a:prstGeom>
        </p:spPr>
      </p:pic>
      <p:sp>
        <p:nvSpPr>
          <p:cNvPr id="2" name="Title 1" descr="This slide shows a map of the United States in the background. The words overlaid list the cities where CREEC has offices: Denver, Berkeley and Nashville.">
            <a:extLst>
              <a:ext uri="{FF2B5EF4-FFF2-40B4-BE49-F238E27FC236}">
                <a16:creationId xmlns:a16="http://schemas.microsoft.com/office/drawing/2014/main" id="{7B3B4120-64A7-4C3D-8ADC-428EB2DC73C3}"/>
              </a:ext>
            </a:extLst>
          </p:cNvPr>
          <p:cNvSpPr>
            <a:spLocks noGrp="1"/>
          </p:cNvSpPr>
          <p:nvPr>
            <p:ph type="title"/>
          </p:nvPr>
        </p:nvSpPr>
        <p:spPr>
          <a:xfrm>
            <a:off x="-194643" y="2177664"/>
            <a:ext cx="9418320" cy="3875965"/>
          </a:xfrm>
          <a:noFill/>
        </p:spPr>
        <p:txBody>
          <a:bodyPr vert="horz" lIns="91440" tIns="45720" rIns="91440" bIns="45720" rtlCol="0" anchor="ctr">
            <a:normAutofit/>
          </a:bodyPr>
          <a:lstStyle/>
          <a:p>
            <a:pPr algn="ctr">
              <a:lnSpc>
                <a:spcPct val="85000"/>
              </a:lnSpc>
            </a:pPr>
            <a:r>
              <a:rPr lang="en-US" sz="4400" b="1" dirty="0">
                <a:solidFill>
                  <a:srgbClr val="FFFFFF"/>
                </a:solidFill>
              </a:rPr>
              <a:t>Where’s CREEC?  </a:t>
            </a:r>
            <a:br>
              <a:rPr lang="en-US" sz="4400" b="1" dirty="0">
                <a:solidFill>
                  <a:srgbClr val="FFFFFF"/>
                </a:solidFill>
              </a:rPr>
            </a:br>
            <a:r>
              <a:rPr lang="en-US" sz="4400" b="1" dirty="0">
                <a:solidFill>
                  <a:srgbClr val="FFFFFF"/>
                </a:solidFill>
              </a:rPr>
              <a:t> </a:t>
            </a:r>
            <a:br>
              <a:rPr lang="en-US" sz="4400" b="1" dirty="0">
                <a:solidFill>
                  <a:srgbClr val="FFFFFF"/>
                </a:solidFill>
              </a:rPr>
            </a:br>
            <a:r>
              <a:rPr lang="en-US" sz="4400" b="1" dirty="0">
                <a:solidFill>
                  <a:srgbClr val="FFFFFF"/>
                </a:solidFill>
              </a:rPr>
              <a:t>Denver, Berkeley, &amp; now Nashville, too!</a:t>
            </a:r>
          </a:p>
        </p:txBody>
      </p:sp>
      <p:cxnSp>
        <p:nvCxnSpPr>
          <p:cNvPr id="81" name="Straight Connector 80">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763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4">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6">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04E93046-40A5-4B9C-9DA2-9B50B36C2D2C}"/>
              </a:ext>
            </a:extLst>
          </p:cNvPr>
          <p:cNvSpPr txBox="1"/>
          <p:nvPr/>
        </p:nvSpPr>
        <p:spPr>
          <a:xfrm>
            <a:off x="8318090" y="622106"/>
            <a:ext cx="2974750" cy="439920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400" spc="-50" dirty="0">
                <a:solidFill>
                  <a:srgbClr val="FFFFFF"/>
                </a:solidFill>
                <a:latin typeface="+mj-lt"/>
                <a:ea typeface="+mj-ea"/>
                <a:cs typeface="+mj-cs"/>
              </a:rPr>
              <a:t>Of course we’re always thankful for the office dogs.</a:t>
            </a:r>
          </a:p>
        </p:txBody>
      </p:sp>
      <p:sp useBgFill="1">
        <p:nvSpPr>
          <p:cNvPr id="31" name="Rectangle 30">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This is a photo of 4 dogs of various breeds and sizes - 2 Goldens, 1 Australian Shepard mix and one King Charles. The text says, of course we're always thankful for the office dogs.">
            <a:extLst>
              <a:ext uri="{FF2B5EF4-FFF2-40B4-BE49-F238E27FC236}">
                <a16:creationId xmlns:a16="http://schemas.microsoft.com/office/drawing/2014/main" id="{A2B408A3-892A-43AD-A590-225D75046B0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4241" r="2" b="2203"/>
          <a:stretch/>
        </p:blipFill>
        <p:spPr>
          <a:xfrm>
            <a:off x="924375" y="622106"/>
            <a:ext cx="6616823" cy="5607300"/>
          </a:xfrm>
          <a:prstGeom prst="rect">
            <a:avLst/>
          </a:prstGeom>
        </p:spPr>
      </p:pic>
      <p:sp>
        <p:nvSpPr>
          <p:cNvPr id="33" name="Rectangle 32">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46393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90101"/>
        </a:solidFill>
        <a:effectLst/>
      </p:bgPr>
    </p:bg>
    <p:spTree>
      <p:nvGrpSpPr>
        <p:cNvPr id="1" name=""/>
        <p:cNvGrpSpPr/>
        <p:nvPr/>
      </p:nvGrpSpPr>
      <p:grpSpPr>
        <a:xfrm>
          <a:off x="0" y="0"/>
          <a:ext cx="0" cy="0"/>
          <a:chOff x="0" y="0"/>
          <a:chExt cx="0" cy="0"/>
        </a:xfrm>
      </p:grpSpPr>
      <p:sp>
        <p:nvSpPr>
          <p:cNvPr id="2" name="Title 1" descr="This slide says, We’re Thankful for our Great Cases, Clients, &amp; Co-counsel! and introduces the next series of slides all of which will highlight CREECs recent cases. ">
            <a:extLst>
              <a:ext uri="{FF2B5EF4-FFF2-40B4-BE49-F238E27FC236}">
                <a16:creationId xmlns:a16="http://schemas.microsoft.com/office/drawing/2014/main" id="{E7FA16ED-90A2-4036-ABD5-776828C2AFB7}"/>
              </a:ext>
            </a:extLst>
          </p:cNvPr>
          <p:cNvSpPr>
            <a:spLocks noGrp="1"/>
          </p:cNvSpPr>
          <p:nvPr>
            <p:ph type="title"/>
          </p:nvPr>
        </p:nvSpPr>
        <p:spPr>
          <a:xfrm>
            <a:off x="664972" y="862742"/>
            <a:ext cx="10087112" cy="4041648"/>
          </a:xfrm>
          <a:solidFill>
            <a:srgbClr val="690101"/>
          </a:solidFill>
        </p:spPr>
        <p:txBody>
          <a:bodyPr>
            <a:normAutofit fontScale="90000"/>
          </a:bodyPr>
          <a:lstStyle/>
          <a:p>
            <a:r>
              <a:rPr lang="en-US" sz="8000" dirty="0">
                <a:solidFill>
                  <a:schemeClr val="bg1"/>
                </a:solidFill>
              </a:rPr>
              <a:t>We’re Thankful for our Great Cases, Clients, &amp; Co-counsel!</a:t>
            </a:r>
            <a:br>
              <a:rPr lang="en-US" dirty="0">
                <a:solidFill>
                  <a:srgbClr val="690101"/>
                </a:solidFill>
              </a:rPr>
            </a:br>
            <a:endParaRPr lang="en-US" dirty="0">
              <a:solidFill>
                <a:srgbClr val="690101"/>
              </a:solidFill>
            </a:endParaRPr>
          </a:p>
        </p:txBody>
      </p:sp>
      <p:sp>
        <p:nvSpPr>
          <p:cNvPr id="3" name="Text Placeholder 2">
            <a:extLst>
              <a:ext uri="{FF2B5EF4-FFF2-40B4-BE49-F238E27FC236}">
                <a16:creationId xmlns:a16="http://schemas.microsoft.com/office/drawing/2014/main" id="{07812084-9E8E-4D36-806B-6DEBEA96CD49}"/>
              </a:ext>
            </a:extLst>
          </p:cNvPr>
          <p:cNvSpPr>
            <a:spLocks noGrp="1"/>
          </p:cNvSpPr>
          <p:nvPr>
            <p:ph type="body" idx="1"/>
          </p:nvPr>
        </p:nvSpPr>
        <p:spPr>
          <a:xfrm>
            <a:off x="664972" y="4437380"/>
            <a:ext cx="9863328" cy="2220468"/>
          </a:xfrm>
        </p:spPr>
        <p:txBody>
          <a:bodyPr>
            <a:normAutofit/>
          </a:bodyPr>
          <a:lstStyle/>
          <a:p>
            <a:endParaRPr lang="en-US" sz="4000" dirty="0">
              <a:solidFill>
                <a:schemeClr val="tx1"/>
              </a:solidFill>
            </a:endParaRPr>
          </a:p>
          <a:p>
            <a:r>
              <a:rPr lang="en-US" sz="2800" dirty="0">
                <a:solidFill>
                  <a:schemeClr val="bg1"/>
                </a:solidFill>
              </a:rPr>
              <a:t>Some of CREEC’s recent case highlights include...</a:t>
            </a:r>
          </a:p>
        </p:txBody>
      </p:sp>
    </p:spTree>
    <p:extLst>
      <p:ext uri="{BB962C8B-B14F-4D97-AF65-F5344CB8AC3E}">
        <p14:creationId xmlns:p14="http://schemas.microsoft.com/office/powerpoint/2010/main" val="354854960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37">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06E59230-6241-4F71-8F80-408E4EBA2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933" y="0"/>
            <a:ext cx="381733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BA52E794-A750-4FC7-9D60-C2645CCE1B2F}"/>
              </a:ext>
            </a:extLst>
          </p:cNvPr>
          <p:cNvSpPr>
            <a:spLocks noGrp="1"/>
          </p:cNvSpPr>
          <p:nvPr>
            <p:ph type="title"/>
          </p:nvPr>
        </p:nvSpPr>
        <p:spPr>
          <a:xfrm>
            <a:off x="1516083" y="228600"/>
            <a:ext cx="3359031" cy="5014718"/>
          </a:xfrm>
        </p:spPr>
        <p:txBody>
          <a:bodyPr vert="horz" lIns="91440" tIns="45720" rIns="91440" bIns="45720" rtlCol="0" anchor="ctr">
            <a:normAutofit/>
          </a:bodyPr>
          <a:lstStyle/>
          <a:p>
            <a:pPr algn="ctr">
              <a:lnSpc>
                <a:spcPct val="85000"/>
              </a:lnSpc>
            </a:pPr>
            <a:r>
              <a:rPr lang="en-US" sz="3600" dirty="0">
                <a:solidFill>
                  <a:srgbClr val="FFFFFF"/>
                </a:solidFill>
              </a:rPr>
              <a:t>Colorado Springs Agrees to Install over 15,000 Accessible Curb Ramps in the Next 14 Years.</a:t>
            </a:r>
          </a:p>
        </p:txBody>
      </p:sp>
      <p:sp>
        <p:nvSpPr>
          <p:cNvPr id="4" name="Text Placeholder 3">
            <a:extLst>
              <a:ext uri="{FF2B5EF4-FFF2-40B4-BE49-F238E27FC236}">
                <a16:creationId xmlns:a16="http://schemas.microsoft.com/office/drawing/2014/main" id="{F4CD0B75-01FD-4197-8DD4-F2F25BEDCBF3}"/>
              </a:ext>
            </a:extLst>
          </p:cNvPr>
          <p:cNvSpPr>
            <a:spLocks noGrp="1"/>
          </p:cNvSpPr>
          <p:nvPr>
            <p:ph type="body" sz="half" idx="2"/>
          </p:nvPr>
        </p:nvSpPr>
        <p:spPr>
          <a:xfrm>
            <a:off x="1415310" y="4545511"/>
            <a:ext cx="3359031" cy="1209355"/>
          </a:xfrm>
          <a:noFill/>
        </p:spPr>
        <p:txBody>
          <a:bodyPr vert="horz" lIns="91440" tIns="45720" rIns="91440" bIns="45720" rtlCol="0" anchor="ctr">
            <a:normAutofit/>
          </a:bodyPr>
          <a:lstStyle/>
          <a:p>
            <a:pPr algn="ctr">
              <a:lnSpc>
                <a:spcPct val="95000"/>
              </a:lnSpc>
              <a:spcBef>
                <a:spcPts val="1400"/>
              </a:spcBef>
            </a:pPr>
            <a:r>
              <a:rPr lang="en-US" sz="2400" dirty="0">
                <a:solidFill>
                  <a:srgbClr val="FFFFFF"/>
                </a:solidFill>
              </a:rPr>
              <a:t> March, 2019</a:t>
            </a:r>
          </a:p>
        </p:txBody>
      </p:sp>
      <p:sp>
        <p:nvSpPr>
          <p:cNvPr id="42" name="Rectangle 41">
            <a:extLst>
              <a:ext uri="{FF2B5EF4-FFF2-40B4-BE49-F238E27FC236}">
                <a16:creationId xmlns:a16="http://schemas.microsoft.com/office/drawing/2014/main" id="{E1A01B88-BE75-48CC-A6A5-AD51DC9EC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12869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22" name="Picture Placeholder 21" descr="A picture containing outdoor, sky, ground, road and a woman in a wheelchair facing an inaccessible curb cut. Text on the slide says the following: In March of 2019, Colorado Springs Agrees to Install over 15,000 Accessible Curb Ramps in the Next 14 Years. Coming soon - Boston and San Jose">
            <a:extLst>
              <a:ext uri="{FF2B5EF4-FFF2-40B4-BE49-F238E27FC236}">
                <a16:creationId xmlns:a16="http://schemas.microsoft.com/office/drawing/2014/main" id="{728D53F4-E623-41E0-ADDA-B8146DC676F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54" r="7740"/>
          <a:stretch/>
        </p:blipFill>
        <p:spPr>
          <a:xfrm flipH="1">
            <a:off x="5104263" y="0"/>
            <a:ext cx="6188817" cy="6860801"/>
          </a:xfrm>
          <a:prstGeom prst="rect">
            <a:avLst/>
          </a:prstGeom>
        </p:spPr>
      </p:pic>
      <p:sp>
        <p:nvSpPr>
          <p:cNvPr id="9" name="Title 1">
            <a:extLst>
              <a:ext uri="{FF2B5EF4-FFF2-40B4-BE49-F238E27FC236}">
                <a16:creationId xmlns:a16="http://schemas.microsoft.com/office/drawing/2014/main" id="{4DE402E3-5D43-4D80-AA8F-8E7FE9AD77EA}"/>
              </a:ext>
            </a:extLst>
          </p:cNvPr>
          <p:cNvSpPr txBox="1">
            <a:spLocks/>
          </p:cNvSpPr>
          <p:nvPr/>
        </p:nvSpPr>
        <p:spPr>
          <a:xfrm>
            <a:off x="1369580" y="5542722"/>
            <a:ext cx="3569602" cy="10866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kern="1200" spc="-50" baseline="0">
                <a:solidFill>
                  <a:schemeClr val="bg1"/>
                </a:solidFill>
                <a:latin typeface="+mj-lt"/>
                <a:ea typeface="+mj-ea"/>
                <a:cs typeface="+mj-cs"/>
              </a:defRPr>
            </a:lvl1pPr>
          </a:lstStyle>
          <a:p>
            <a:pPr>
              <a:lnSpc>
                <a:spcPct val="85000"/>
              </a:lnSpc>
              <a:spcAft>
                <a:spcPts val="600"/>
              </a:spcAft>
            </a:pPr>
            <a:r>
              <a:rPr lang="en-US" sz="2000" dirty="0"/>
              <a:t>Coming Soon – Boston and San Jose</a:t>
            </a:r>
          </a:p>
        </p:txBody>
      </p:sp>
    </p:spTree>
    <p:extLst>
      <p:ext uri="{BB962C8B-B14F-4D97-AF65-F5344CB8AC3E}">
        <p14:creationId xmlns:p14="http://schemas.microsoft.com/office/powerpoint/2010/main" val="227239487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EFAE1C99-F9B1-4DA2-A8F4-7E2AC332F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312334-246B-405D-A495-EAF8B066E671}"/>
              </a:ext>
            </a:extLst>
          </p:cNvPr>
          <p:cNvSpPr>
            <a:spLocks noGrp="1"/>
          </p:cNvSpPr>
          <p:nvPr>
            <p:ph type="title"/>
          </p:nvPr>
        </p:nvSpPr>
        <p:spPr>
          <a:xfrm>
            <a:off x="1158557" y="758952"/>
            <a:ext cx="2853005" cy="3679893"/>
          </a:xfrm>
        </p:spPr>
        <p:txBody>
          <a:bodyPr vert="horz" lIns="91440" tIns="45720" rIns="91440" bIns="45720" rtlCol="0" anchor="b">
            <a:normAutofit/>
          </a:bodyPr>
          <a:lstStyle/>
          <a:p>
            <a:pPr>
              <a:lnSpc>
                <a:spcPct val="85000"/>
              </a:lnSpc>
            </a:pPr>
            <a:br>
              <a:rPr lang="en-US" sz="4400">
                <a:solidFill>
                  <a:schemeClr val="tx1"/>
                </a:solidFill>
              </a:rPr>
            </a:br>
            <a:r>
              <a:rPr lang="en-US" sz="4400">
                <a:solidFill>
                  <a:schemeClr val="tx1"/>
                </a:solidFill>
              </a:rPr>
              <a:t>CREEC Moves for Sanctions Against ICE</a:t>
            </a:r>
          </a:p>
        </p:txBody>
      </p:sp>
      <p:sp>
        <p:nvSpPr>
          <p:cNvPr id="4" name="Text Placeholder 3">
            <a:extLst>
              <a:ext uri="{FF2B5EF4-FFF2-40B4-BE49-F238E27FC236}">
                <a16:creationId xmlns:a16="http://schemas.microsoft.com/office/drawing/2014/main" id="{AF8F8A08-166C-4D6F-88A9-5D7655F97288}"/>
              </a:ext>
            </a:extLst>
          </p:cNvPr>
          <p:cNvSpPr>
            <a:spLocks noGrp="1"/>
          </p:cNvSpPr>
          <p:nvPr>
            <p:ph type="body" sz="half" idx="2"/>
          </p:nvPr>
        </p:nvSpPr>
        <p:spPr>
          <a:xfrm>
            <a:off x="1158556" y="4760578"/>
            <a:ext cx="2868246" cy="1731661"/>
          </a:xfrm>
        </p:spPr>
        <p:txBody>
          <a:bodyPr vert="horz" lIns="91440" tIns="45720" rIns="91440" bIns="45720" rtlCol="0">
            <a:normAutofit/>
          </a:bodyPr>
          <a:lstStyle/>
          <a:p>
            <a:pPr>
              <a:lnSpc>
                <a:spcPct val="95000"/>
              </a:lnSpc>
              <a:spcBef>
                <a:spcPts val="1400"/>
              </a:spcBef>
            </a:pPr>
            <a:r>
              <a:rPr lang="en-US" sz="2000">
                <a:solidFill>
                  <a:schemeClr val="tx1">
                    <a:lumMod val="85000"/>
                  </a:schemeClr>
                </a:solidFill>
              </a:rPr>
              <a:t> May 23, 2019</a:t>
            </a:r>
          </a:p>
        </p:txBody>
      </p:sp>
      <p:pic>
        <p:nvPicPr>
          <p:cNvPr id="6" name="Picture Placeholder 5" descr="Image of a sign outside of the Immigration detention center in Aurora, CO. The text on this slide says that on May 23, 2019, CREEC moved for sanctions against ICE.">
            <a:extLst>
              <a:ext uri="{FF2B5EF4-FFF2-40B4-BE49-F238E27FC236}">
                <a16:creationId xmlns:a16="http://schemas.microsoft.com/office/drawing/2014/main" id="{7856DB62-2DC1-4546-80E4-5CC8A94FA7D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405" r="26308" b="-1"/>
          <a:stretch/>
        </p:blipFill>
        <p:spPr>
          <a:xfrm>
            <a:off x="4630994" y="10"/>
            <a:ext cx="7118554" cy="6857990"/>
          </a:xfrm>
          <a:prstGeom prst="rect">
            <a:avLst/>
          </a:prstGeom>
        </p:spPr>
      </p:pic>
      <p:sp>
        <p:nvSpPr>
          <p:cNvPr id="28" name="Rectangle 27">
            <a:extLst>
              <a:ext uri="{FF2B5EF4-FFF2-40B4-BE49-F238E27FC236}">
                <a16:creationId xmlns:a16="http://schemas.microsoft.com/office/drawing/2014/main" id="{484CBAFF-E5CD-4096-AD43-9E24C5E65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480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826807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839</Words>
  <Application>Microsoft Office PowerPoint</Application>
  <PresentationFormat>Widescreen</PresentationFormat>
  <Paragraphs>101</Paragraphs>
  <Slides>21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Bradley Hand ITC</vt:lpstr>
      <vt:lpstr>Calibri</vt:lpstr>
      <vt:lpstr>Century Schoolbook</vt:lpstr>
      <vt:lpstr>Wingdings 2</vt:lpstr>
      <vt:lpstr>View</vt:lpstr>
      <vt:lpstr>CREEC has so much to be thankful for!</vt:lpstr>
      <vt:lpstr>We’ve Grown! </vt:lpstr>
      <vt:lpstr>New to CREEC:   Liz Jordan: Director of the Immigration Detention Accountability Project   Martie Lafferty: Director of the Accessibility Project   Julie Yates: Development Director     Yashna Eswaran: Paralegal</vt:lpstr>
      <vt:lpstr> We’ve outgrown our Denver office!   New Space Coming Soon…</vt:lpstr>
      <vt:lpstr>Where’s CREEC?     Denver, Berkeley, &amp; now Nashville, too!</vt:lpstr>
      <vt:lpstr>PowerPoint Presentation</vt:lpstr>
      <vt:lpstr>We’re Thankful for our Great Cases, Clients, &amp; Co-counsel! </vt:lpstr>
      <vt:lpstr>Colorado Springs Agrees to Install over 15,000 Accessible Curb Ramps in the Next 14 Years.</vt:lpstr>
      <vt:lpstr> CREEC Moves for Sanctions Against ICE</vt:lpstr>
      <vt:lpstr> CREEC fights for the rights of Deaf immigrants in detention.</vt:lpstr>
      <vt:lpstr>Sign Language Interpreters in Medical Settings</vt:lpstr>
      <vt:lpstr>FAC </vt:lpstr>
      <vt:lpstr>Fraihat v. ICE </vt:lpstr>
      <vt:lpstr>Open Captioning at Broncos Stadium at Mile High – ready for the first pre-season game!   August 29, 2019</vt:lpstr>
      <vt:lpstr>Summary judgement requiring the Colorado Department of Corrections to provide videophones to Deaf and hard of hearing prisoners and prisoners with DHOH family and friends.</vt:lpstr>
      <vt:lpstr>We think a two-tiered health care system with a racial bias is unfair. So we’re helping MALDEF and courageous plaintiffs challenge reimbursement rates in California’s Medicaid system. </vt:lpstr>
      <vt:lpstr> Impact “Small but mighty”</vt:lpstr>
      <vt:lpstr>And We’re Thankful for…YOU! </vt:lpstr>
      <vt:lpstr>Support is on the Rise!</vt:lpstr>
      <vt:lpstr>Help CREEC continue to   </vt:lpstr>
      <vt:lpstr>THANK YOU for Supporting CREEC!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Much to be Thankful for in 2019!</dc:title>
  <dc:creator>Julie Yates</dc:creator>
  <cp:lastModifiedBy>Julie Yates</cp:lastModifiedBy>
  <cp:revision>21</cp:revision>
  <dcterms:created xsi:type="dcterms:W3CDTF">2019-11-18T21:25:52Z</dcterms:created>
  <dcterms:modified xsi:type="dcterms:W3CDTF">2019-11-20T20:00:52Z</dcterms:modified>
</cp:coreProperties>
</file>